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Lst>
  <p:sldSz cx="12192000" cy="6858000"/>
  <p:notesSz cx="6858000" cy="9144000"/>
  <p:embeddedFontLst>
    <p:embeddedFont>
      <p:font typeface="Cabin" panose="020B0604020202020204" charset="0"/>
      <p:regular r:id="rId23"/>
      <p:bold r:id="rId24"/>
      <p:italic r:id="rId25"/>
      <p:boldItalic r:id="rId26"/>
    </p:embeddedFont>
    <p:embeddedFont>
      <p:font typeface="Calibri" panose="020F050202020403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9AECCA9-45D3-45C7-98BE-E7DECB347861}">
  <a:tblStyle styleId="{49AECCA9-45D3-45C7-98BE-E7DECB347861}"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3462" autoAdjust="0"/>
  </p:normalViewPr>
  <p:slideViewPr>
    <p:cSldViewPr>
      <p:cViewPr>
        <p:scale>
          <a:sx n="50" d="100"/>
          <a:sy n="50" d="100"/>
        </p:scale>
        <p:origin x="-31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8036666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grants1.nih.gov/grants/olaw/references/phspol.htm#PublicHealthServicePolicyonHumaneCareandUseofLaboratory" TargetMode="External"/><Relationship Id="rId7" Type="http://schemas.openxmlformats.org/officeDocument/2006/relationships/hyperlink" Target="http://grants.nih.gov/grants/olaw/references/contop96.htm"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fass.org/docs/agguide3rd/Ag_Guide_3rd_ed.pdf" TargetMode="External"/><Relationship Id="rId5" Type="http://schemas.openxmlformats.org/officeDocument/2006/relationships/hyperlink" Target="http://grants.nih.gov/grants/olaw/Guide-for-the-Care-and-Use-of-Laboratory-Animals.pdf" TargetMode="External"/><Relationship Id="rId4" Type="http://schemas.openxmlformats.org/officeDocument/2006/relationships/hyperlink" Target="http://www.aphis.usda.gov/animal_welfare/downloads/Animal%20Care%20Blue%20Book%20-%202013%20-%20FINAL.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Welcome to this teaching tool on “Methods of Protocol Review: D</a:t>
            </a:r>
            <a:r>
              <a:rPr lang="en-US" dirty="0"/>
              <a:t>MR</a:t>
            </a:r>
            <a:r>
              <a:rPr lang="en-US" sz="1200" b="0" i="0" u="none" strike="noStrike" cap="none" dirty="0">
                <a:solidFill>
                  <a:schemeClr val="dk1"/>
                </a:solidFill>
                <a:latin typeface="Calibri"/>
                <a:ea typeface="Calibri"/>
                <a:cs typeface="Calibri"/>
                <a:sym typeface="Calibri"/>
              </a:rPr>
              <a:t>, </a:t>
            </a:r>
            <a:r>
              <a:rPr lang="en-US" dirty="0"/>
              <a:t>F</a:t>
            </a:r>
            <a:r>
              <a:rPr lang="en-US" sz="1200" b="0" i="0" u="none" strike="noStrike" cap="none" dirty="0">
                <a:solidFill>
                  <a:schemeClr val="dk1"/>
                </a:solidFill>
                <a:latin typeface="Calibri"/>
                <a:ea typeface="Calibri"/>
                <a:cs typeface="Calibri"/>
                <a:sym typeface="Calibri"/>
              </a:rPr>
              <a:t>CR, and Continuing Review”!</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This tool has been developed on education principles of active learning and backward design.</a:t>
            </a:r>
          </a:p>
          <a:p>
            <a:pPr marL="171450" marR="0" lvl="0" indent="-17145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Active learning is a process by which learners actively participate in the learning process (beyond just reading) through interaction with their peers about the material. </a:t>
            </a:r>
          </a:p>
          <a:p>
            <a:pPr marL="171450" marR="0" lvl="0" indent="-17145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Backward design is a technique that builds the training module based on learning goals and objectives of the learner. That is, </a:t>
            </a:r>
            <a:r>
              <a:rPr lang="en-US" sz="1200" b="0" i="0" u="sng" strike="noStrike" cap="none" dirty="0">
                <a:solidFill>
                  <a:schemeClr val="dk1"/>
                </a:solidFill>
                <a:latin typeface="Calibri"/>
                <a:ea typeface="Calibri"/>
                <a:cs typeface="Calibri"/>
                <a:sym typeface="Calibri"/>
              </a:rPr>
              <a:t>what</a:t>
            </a:r>
            <a:r>
              <a:rPr lang="en-US" sz="1200" b="0" i="0" u="none" strike="noStrike" cap="none" dirty="0">
                <a:solidFill>
                  <a:schemeClr val="dk1"/>
                </a:solidFill>
                <a:latin typeface="Calibri"/>
                <a:ea typeface="Calibri"/>
                <a:cs typeface="Calibri"/>
                <a:sym typeface="Calibri"/>
              </a:rPr>
              <a:t> the learner is expected to be able to do at the conclusion of the module determines </a:t>
            </a:r>
            <a:r>
              <a:rPr lang="en-US" sz="1200" b="0" i="0" u="sng" strike="noStrike" cap="none" dirty="0">
                <a:solidFill>
                  <a:schemeClr val="dk1"/>
                </a:solidFill>
                <a:latin typeface="Calibri"/>
                <a:ea typeface="Calibri"/>
                <a:cs typeface="Calibri"/>
                <a:sym typeface="Calibri"/>
              </a:rPr>
              <a:t>what is taught and how</a:t>
            </a:r>
            <a:r>
              <a:rPr lang="en-US" sz="1200" b="0" i="0" u="none" strike="noStrike" cap="none" dirty="0">
                <a:solidFill>
                  <a:schemeClr val="dk1"/>
                </a:solidFill>
                <a:latin typeface="Calibri"/>
                <a:ea typeface="Calibri"/>
                <a:cs typeface="Calibri"/>
                <a:sym typeface="Calibri"/>
              </a:rPr>
              <a:t>. </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1" i="0" u="none" strike="noStrike" cap="none" dirty="0">
                <a:solidFill>
                  <a:schemeClr val="dk1"/>
                </a:solidFill>
                <a:latin typeface="Calibri"/>
                <a:ea typeface="Calibri"/>
                <a:cs typeface="Calibri"/>
                <a:sym typeface="Calibri"/>
              </a:rPr>
              <a:t>Organization of Slides</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Training goals and objectives are in the first slides.</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Thereafter, the slides present one objective at a time and the accompanying notes describe options for active learning exercises to both teach the material and assess learning. </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Hidden slides #13-15 show an example of one assessment option, a Venn Diagram. To use these slides in a presentation, unhide them.</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Hidden slides #18 show</a:t>
            </a:r>
            <a:r>
              <a:rPr lang="en-US" dirty="0"/>
              <a:t>s</a:t>
            </a:r>
            <a:r>
              <a:rPr lang="en-US" sz="1200" b="0" i="0" u="none" strike="noStrike" cap="none" dirty="0">
                <a:solidFill>
                  <a:schemeClr val="dk1"/>
                </a:solidFill>
                <a:latin typeface="Calibri"/>
                <a:ea typeface="Calibri"/>
                <a:cs typeface="Calibri"/>
                <a:sym typeface="Calibri"/>
              </a:rPr>
              <a:t> an example of one assessment option, an online poll. Again, unhide to use.</a:t>
            </a:r>
          </a:p>
          <a:p>
            <a:pPr marL="228600" marR="0" lvl="0" indent="-228600" algn="l" rtl="0">
              <a:spcBef>
                <a:spcPts val="0"/>
              </a:spcBef>
              <a:spcAft>
                <a:spcPts val="0"/>
              </a:spcAft>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The final slides offer an overall assessment tool for the module and a review of the objectives.</a:t>
            </a:r>
          </a:p>
          <a:p>
            <a:pPr marL="228600" marR="0" lvl="0" indent="-228600" algn="l" rtl="0">
              <a:lnSpc>
                <a:spcPct val="100000"/>
              </a:lnSpc>
              <a:spcBef>
                <a:spcPts val="0"/>
              </a:spcBef>
              <a:spcAft>
                <a:spcPts val="0"/>
              </a:spcAft>
              <a:buClr>
                <a:schemeClr val="dk1"/>
              </a:buClr>
              <a:buSzPct val="100000"/>
              <a:buFont typeface="Arial"/>
              <a:buNone/>
            </a:pPr>
            <a:endParaRPr sz="1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Arial"/>
              <a:buNone/>
            </a:pPr>
            <a:r>
              <a:rPr lang="en-US" sz="1200" b="1" i="0" u="none" strike="noStrike" cap="none" dirty="0">
                <a:solidFill>
                  <a:schemeClr val="dk1"/>
                </a:solidFill>
                <a:latin typeface="Calibri"/>
                <a:ea typeface="Calibri"/>
                <a:cs typeface="Calibri"/>
                <a:sym typeface="Calibri"/>
              </a:rPr>
              <a:t>How to Use This Module</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This module can be adapted to any audience, training venue, and time available for training. </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Active learning exercises are offered for formative and summative assessments.</a:t>
            </a:r>
          </a:p>
          <a:p>
            <a:pPr marL="685800" marR="0" lvl="1"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The </a:t>
            </a:r>
            <a:r>
              <a:rPr lang="en-US" sz="1200" b="0" i="0" u="sng" strike="noStrike" cap="none" dirty="0">
                <a:solidFill>
                  <a:schemeClr val="dk1"/>
                </a:solidFill>
                <a:latin typeface="Calibri"/>
                <a:ea typeface="Calibri"/>
                <a:cs typeface="Calibri"/>
                <a:sym typeface="Calibri"/>
              </a:rPr>
              <a:t>formative assessments</a:t>
            </a:r>
            <a:r>
              <a:rPr lang="en-US" sz="1200" b="0" i="0" u="none" strike="noStrike" cap="none" dirty="0">
                <a:solidFill>
                  <a:schemeClr val="dk1"/>
                </a:solidFill>
                <a:latin typeface="Calibri"/>
                <a:ea typeface="Calibri"/>
                <a:cs typeface="Calibri"/>
                <a:sym typeface="Calibri"/>
              </a:rPr>
              <a:t> are used as exercises to stimulate learner engagement through activities such as games, exercises, discussions, etc. </a:t>
            </a:r>
          </a:p>
          <a:p>
            <a:pPr marL="685800" marR="0" lvl="1"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At the end of a module, the trainer applies the </a:t>
            </a:r>
            <a:r>
              <a:rPr lang="en-US" sz="1200" b="0" i="0" u="sng" strike="noStrike" cap="none" dirty="0">
                <a:solidFill>
                  <a:schemeClr val="dk1"/>
                </a:solidFill>
                <a:latin typeface="Calibri"/>
                <a:ea typeface="Calibri"/>
                <a:cs typeface="Calibri"/>
                <a:sym typeface="Calibri"/>
              </a:rPr>
              <a:t>summative assessments</a:t>
            </a:r>
            <a:r>
              <a:rPr lang="en-US" sz="1200" b="0" i="0" u="none" strike="noStrike" cap="none" dirty="0">
                <a:solidFill>
                  <a:schemeClr val="dk1"/>
                </a:solidFill>
                <a:latin typeface="Calibri"/>
                <a:ea typeface="Calibri"/>
                <a:cs typeface="Calibri"/>
                <a:sym typeface="Calibri"/>
              </a:rPr>
              <a:t> to gauge and reinforce learning. </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You as the trainer have the freedom to use and modify any of these exercises to fit a particular situation and training need.</a:t>
            </a:r>
          </a:p>
          <a:p>
            <a:pPr marL="228600" marR="0" lvl="0" indent="-228600" algn="l" rtl="0">
              <a:spcBef>
                <a:spcPts val="0"/>
              </a:spcBef>
              <a:buClr>
                <a:schemeClr val="dk1"/>
              </a:buClr>
              <a:buSzPct val="100000"/>
              <a:buFont typeface="Arial"/>
              <a:buChar char="•"/>
            </a:pPr>
            <a:r>
              <a:rPr lang="en-US" sz="1200" b="0" i="0" u="none" strike="noStrike" cap="none" dirty="0">
                <a:solidFill>
                  <a:schemeClr val="dk1"/>
                </a:solidFill>
                <a:latin typeface="Calibri"/>
                <a:ea typeface="Calibri"/>
                <a:cs typeface="Calibri"/>
                <a:sym typeface="Calibri"/>
              </a:rPr>
              <a:t>Apply your creativity to come up with new exercises!</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99" name="Shape 9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FORMATIVE ASSESSMENT</a:t>
            </a:r>
          </a:p>
          <a:p>
            <a:pPr marL="0" marR="0" lvl="0" indent="0" algn="l" rtl="0">
              <a:lnSpc>
                <a:spcPct val="100000"/>
              </a:lnSpc>
              <a:spcBef>
                <a:spcPts val="0"/>
              </a:spcBef>
              <a:spcAft>
                <a:spcPts val="0"/>
              </a:spcAft>
              <a:buClr>
                <a:schemeClr val="dk1"/>
              </a:buClr>
              <a:buSzPct val="25000"/>
              <a:buFont typeface="Calibri"/>
              <a:buNone/>
            </a:pPr>
            <a:endParaRPr/>
          </a:p>
          <a:p>
            <a:pPr lvl="0" rtl="0">
              <a:lnSpc>
                <a:spcPct val="115000"/>
              </a:lnSpc>
              <a:spcBef>
                <a:spcPts val="0"/>
              </a:spcBef>
              <a:buClr>
                <a:schemeClr val="dk1"/>
              </a:buClr>
              <a:buSzPct val="91666"/>
              <a:buFont typeface="Arial"/>
              <a:buNone/>
            </a:pPr>
            <a:r>
              <a:rPr lang="en-US"/>
              <a:t>THINK-PAIR-SHARE:</a:t>
            </a:r>
          </a:p>
          <a:p>
            <a:pPr marL="0" marR="0" lvl="0" indent="0" algn="l" rtl="0">
              <a:lnSpc>
                <a:spcPct val="100000"/>
              </a:lnSpc>
              <a:spcBef>
                <a:spcPts val="0"/>
              </a:spcBef>
              <a:spcAft>
                <a:spcPts val="0"/>
              </a:spcAft>
              <a:buClr>
                <a:schemeClr val="dk1"/>
              </a:buClr>
              <a:buSzPct val="25000"/>
              <a:buFont typeface="Calibri"/>
              <a:buNone/>
            </a:pPr>
            <a:r>
              <a:rPr lang="en-US"/>
              <a:t>Based on the Scenario from Slide #8: The bat protocol you reviewed in your group in the earlier exercise is due for an annual review. In your group, come up with a list of questions or type of information that  the IACUC would want the PI to answer/provide to inform the IACUC regarding how the research was conducted over the past year.</a:t>
            </a:r>
          </a:p>
          <a:p>
            <a:pPr marL="0" marR="0" lvl="0" indent="0" algn="l" rtl="0">
              <a:spcBef>
                <a:spcPts val="0"/>
              </a:spcBef>
              <a:buSzPct val="25000"/>
              <a:buNone/>
            </a:pPr>
            <a:r>
              <a:rPr lang="en-US"/>
              <a:t> </a:t>
            </a:r>
          </a:p>
          <a:p>
            <a:pPr marL="0" marR="0" lvl="0" indent="0" algn="l" rtl="0">
              <a:spcBef>
                <a:spcPts val="0"/>
              </a:spcBef>
              <a:buSzPct val="25000"/>
              <a:buNone/>
            </a:pPr>
            <a:r>
              <a:rPr lang="en-US"/>
              <a:t>Example of appropriate responses:</a:t>
            </a:r>
          </a:p>
          <a:p>
            <a:pPr marL="457200" lvl="0" indent="-228600" rtl="0">
              <a:spcBef>
                <a:spcPts val="0"/>
              </a:spcBef>
              <a:buClr>
                <a:schemeClr val="dk1"/>
              </a:buClr>
              <a:buAutoNum type="alphaLcPeriod"/>
            </a:pPr>
            <a:r>
              <a:rPr lang="en-US"/>
              <a:t>The protocol was followed by research personnel as approved.</a:t>
            </a:r>
          </a:p>
          <a:p>
            <a:pPr marL="457200" lvl="0" indent="-228600" rtl="0">
              <a:spcBef>
                <a:spcPts val="0"/>
              </a:spcBef>
              <a:buClr>
                <a:schemeClr val="dk1"/>
              </a:buClr>
              <a:buAutoNum type="alphaLcPeriod"/>
            </a:pPr>
            <a:r>
              <a:rPr lang="en-US"/>
              <a:t>Pain and distress experienced by the animals was as expected or less.</a:t>
            </a:r>
          </a:p>
          <a:p>
            <a:pPr marL="457200" lvl="0" indent="-228600" rtl="0">
              <a:spcBef>
                <a:spcPts val="0"/>
              </a:spcBef>
              <a:buClr>
                <a:schemeClr val="dk1"/>
              </a:buClr>
              <a:buAutoNum type="alphaLcPeriod"/>
            </a:pPr>
            <a:r>
              <a:rPr lang="en-US"/>
              <a:t>Personnel involved in the activities were qualified.</a:t>
            </a:r>
          </a:p>
          <a:p>
            <a:pPr marL="457200" lvl="0" indent="-228600" rtl="0">
              <a:spcBef>
                <a:spcPts val="0"/>
              </a:spcBef>
              <a:buClr>
                <a:schemeClr val="dk1"/>
              </a:buClr>
              <a:buAutoNum type="alphaLcPeriod"/>
            </a:pPr>
            <a:r>
              <a:rPr lang="en-US"/>
              <a:t>Numbers and species of animals were accurately reflected.</a:t>
            </a:r>
          </a:p>
          <a:p>
            <a:pPr marL="0" marR="0" lvl="0" indent="0" algn="l" rtl="0">
              <a:spcBef>
                <a:spcPts val="0"/>
              </a:spcBef>
              <a:buSzPct val="25000"/>
              <a:buNone/>
            </a:pPr>
            <a:r>
              <a:rPr lang="en-US"/>
              <a:t>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SUMMATIVE ASSESSMENT</a:t>
            </a:r>
          </a:p>
          <a:p>
            <a:pPr marL="0" marR="0" lvl="1" indent="0" algn="l" rtl="0">
              <a:lnSpc>
                <a:spcPct val="100000"/>
              </a:lnSpc>
              <a:spcBef>
                <a:spcPts val="0"/>
              </a:spcBef>
              <a:spcAft>
                <a:spcPts val="0"/>
              </a:spcAft>
              <a:buClr>
                <a:schemeClr val="dk1"/>
              </a:buClr>
              <a:buSzPct val="25000"/>
              <a:buFont typeface="Calibri"/>
              <a:buNone/>
            </a:pPr>
            <a:endParaRPr/>
          </a:p>
          <a:p>
            <a:pPr marL="0" marR="0" lvl="1"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GROUP DISCUSSION: </a:t>
            </a:r>
          </a:p>
          <a:p>
            <a:pPr marL="0" marR="0" lvl="1" indent="0" algn="l" rtl="0">
              <a:lnSpc>
                <a:spcPct val="100000"/>
              </a:lnSpc>
              <a:spcBef>
                <a:spcPts val="0"/>
              </a:spcBef>
              <a:spcAft>
                <a:spcPts val="0"/>
              </a:spcAft>
              <a:buClr>
                <a:schemeClr val="dk1"/>
              </a:buClr>
              <a:buSzPct val="25000"/>
              <a:buFont typeface="Calibri"/>
              <a:buNone/>
            </a:pPr>
            <a:r>
              <a:rPr lang="en-US" b="0" i="0" u="none" strike="noStrike" cap="none">
                <a:solidFill>
                  <a:schemeClr val="dk1"/>
                </a:solidFill>
                <a:latin typeface="Calibri"/>
                <a:ea typeface="Calibri"/>
                <a:cs typeface="Calibri"/>
                <a:sym typeface="Calibri"/>
              </a:rPr>
              <a:t>How might continuing review affect the ethical cost vs benefit?</a:t>
            </a:r>
            <a:r>
              <a:rPr lang="en-US" sz="20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62" name="Shape 16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FORMATIVE ASSESSMENT</a:t>
            </a:r>
          </a:p>
          <a:p>
            <a:pPr marL="0" marR="0" lvl="0" indent="0" algn="l" rtl="0">
              <a:spcBef>
                <a:spcPts val="0"/>
              </a:spcBef>
              <a:buSzPct val="25000"/>
              <a:buNone/>
            </a:pPr>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BRAINSTORM/FIREBALL ACTIVITY: What do the learners know about Continuing Review?</a:t>
            </a:r>
          </a:p>
          <a:p>
            <a:pPr marL="0" marR="0" lvl="0" indent="-69850" algn="l" rtl="0">
              <a:spcBef>
                <a:spcPts val="0"/>
              </a:spcBef>
              <a:buClr>
                <a:schemeClr val="dk1"/>
              </a:buClr>
              <a:buSzPct val="100000"/>
              <a:buFont typeface="Arial"/>
              <a:buNone/>
            </a:pPr>
            <a:endParaRPr sz="1100">
              <a:latin typeface="Arial"/>
              <a:ea typeface="Arial"/>
              <a:cs typeface="Arial"/>
              <a:sym typeface="Arial"/>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Throw a ball to a random audience member and ask them to name one ​thing they know​ about Continuing Review and then​ that person​ throw​s​ the ball to someone else to do the same. Have ​two audience members ready to take turns writing down the answers. Continue until at least 4-6 answers are obtained. Stop and ask the whole group if there are any facts about Continuing Review that they think were missed.</a:t>
            </a:r>
          </a:p>
          <a:p>
            <a:pPr marL="0" marR="0" lvl="0" indent="-69850" algn="l" rtl="0">
              <a:spcBef>
                <a:spcPts val="0"/>
              </a:spcBef>
              <a:buClr>
                <a:schemeClr val="dk1"/>
              </a:buClr>
              <a:buSzPct val="100000"/>
              <a:buFont typeface="Arial"/>
              <a:buNone/>
            </a:pPr>
            <a:endParaRPr sz="1100">
              <a:latin typeface="Arial"/>
              <a:ea typeface="Arial"/>
              <a:cs typeface="Arial"/>
              <a:sym typeface="Arial"/>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Then compare what’s been said and written down to a slide with the following points about Continuing Review:</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Pertains to protocols or animal activity (“those elements of research, testing, or teaching procedures that involve the care and use of animals”).</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Specifically required by the AWRs.</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Not specifically required by the PHS Policy.</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Must be done at least annually.</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The review may be conducted by the IACUC or a subcommittee.</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All IACUC members must be informed of the annual reviews.</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All IACUC members must be given the opportunity to participate in the annual reviews.</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The Continuing Reviews and decisions are documented in writing.</a:t>
            </a:r>
          </a:p>
          <a:p>
            <a:pPr marL="457200" lvl="0" indent="-298450" rtl="0">
              <a:lnSpc>
                <a:spcPct val="115000"/>
              </a:lnSpc>
              <a:spcBef>
                <a:spcPts val="0"/>
              </a:spcBef>
              <a:buClr>
                <a:schemeClr val="dk1"/>
              </a:buClr>
              <a:buSzPct val="100000"/>
              <a:buFont typeface="Arial"/>
              <a:buChar char="●"/>
            </a:pPr>
            <a:r>
              <a:rPr lang="en-US" sz="1100">
                <a:latin typeface="Arial"/>
                <a:ea typeface="Arial"/>
                <a:cs typeface="Arial"/>
                <a:sym typeface="Arial"/>
              </a:rPr>
              <a:t>The review should consider new activities, changes in the number and type of animal, new exceptions to the AWA regulation and standards.</a:t>
            </a:r>
            <a:r>
              <a:rPr lang="en-US" sz="1100" i="1">
                <a:latin typeface="Arial"/>
                <a:ea typeface="Arial"/>
                <a:cs typeface="Arial"/>
                <a:sym typeface="Arial"/>
              </a:rPr>
              <a:t> [taken from the 2015 USDA Animal Care Inspection Guide]</a:t>
            </a:r>
            <a:r>
              <a:rPr lang="en-US" sz="1100">
                <a:latin typeface="Arial"/>
                <a:ea typeface="Arial"/>
                <a:cs typeface="Arial"/>
                <a:sym typeface="Arial"/>
              </a:rPr>
              <a:t>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SUMMATIVE ASSESSMENT</a:t>
            </a:r>
          </a:p>
          <a:p>
            <a:pPr marL="0" marR="0" lvl="0" indent="0" algn="l" rtl="0">
              <a:spcBef>
                <a:spcPts val="0"/>
              </a:spcBef>
              <a:buSzPct val="25000"/>
              <a:buNone/>
            </a:pPr>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GROUP WORK: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Draft guidance for continuing review that meets the requirements of both AWR and PHS Policy.</a:t>
            </a:r>
          </a:p>
        </p:txBody>
      </p:sp>
      <p:sp>
        <p:nvSpPr>
          <p:cNvPr id="169" name="Shape 16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FORMATIVE ASSESSMENT</a:t>
            </a:r>
          </a:p>
          <a:p>
            <a:pPr marL="0" marR="0" lvl="0" indent="0" algn="l" rtl="0">
              <a:spcBef>
                <a:spcPts val="0"/>
              </a:spcBef>
              <a:buSzPct val="25000"/>
              <a:buNone/>
            </a:pPr>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GROUP WORK: VENN DIAGRAM</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At each table, you have eleven (11) post-it notes with a </a:t>
            </a:r>
            <a:r>
              <a:rPr lang="en-US"/>
              <a:t>characteristic</a:t>
            </a:r>
            <a:r>
              <a:rPr lang="en-US" sz="1200" b="0" i="0" u="none" strike="noStrike" cap="none">
                <a:solidFill>
                  <a:schemeClr val="dk1"/>
                </a:solidFill>
                <a:latin typeface="Calibri"/>
                <a:ea typeface="Calibri"/>
                <a:cs typeface="Calibri"/>
                <a:sym typeface="Calibri"/>
              </a:rPr>
              <a:t> on each; discuss with your group under which method for review, FCR, DMR (or both) your statement belongs (3 min); bring the post-it </a:t>
            </a:r>
            <a:r>
              <a:rPr lang="en-US"/>
              <a:t>to the slide </a:t>
            </a:r>
            <a:r>
              <a:rPr lang="en-US" sz="1200" b="0" i="0" u="none" strike="noStrike" cap="none">
                <a:solidFill>
                  <a:schemeClr val="dk1"/>
                </a:solidFill>
                <a:latin typeface="Calibri"/>
                <a:ea typeface="Calibri"/>
                <a:cs typeface="Calibri"/>
                <a:sym typeface="Calibri"/>
              </a:rPr>
              <a:t>and place it in the section you think it belongs on the Venn Diagram (next slide). (1 min)</a:t>
            </a:r>
            <a:r>
              <a:rPr lang="en-US"/>
              <a:t>. Characteristics are:</a:t>
            </a:r>
          </a:p>
          <a:p>
            <a:pPr marL="457200" marR="0" lvl="0" indent="-298450" algn="l" rtl="0">
              <a:spcBef>
                <a:spcPts val="0"/>
              </a:spcBef>
              <a:buSzPct val="100000"/>
              <a:buAutoNum type="arabicPeriod"/>
            </a:pPr>
            <a:r>
              <a:rPr lang="en-US" sz="1100"/>
              <a:t>Majority/Quorum</a:t>
            </a:r>
          </a:p>
          <a:p>
            <a:pPr marL="457200" marR="0" lvl="0" indent="-298450" algn="l" rtl="0">
              <a:spcBef>
                <a:spcPts val="0"/>
              </a:spcBef>
              <a:buSzPct val="100000"/>
              <a:buAutoNum type="arabicPeriod"/>
            </a:pPr>
            <a:r>
              <a:rPr lang="en-US" sz="1100"/>
              <a:t>Convened meeting</a:t>
            </a:r>
          </a:p>
          <a:p>
            <a:pPr marL="457200" marR="0" lvl="0" indent="-298450" algn="l" rtl="0">
              <a:spcBef>
                <a:spcPts val="0"/>
              </a:spcBef>
              <a:buSzPct val="100000"/>
              <a:buAutoNum type="arabicPeriod"/>
            </a:pPr>
            <a:r>
              <a:rPr lang="en-US" sz="1100"/>
              <a:t>Real time</a:t>
            </a:r>
          </a:p>
          <a:p>
            <a:pPr marL="457200" marR="0" lvl="0" indent="-298450" algn="l" rtl="0">
              <a:spcBef>
                <a:spcPts val="0"/>
              </a:spcBef>
              <a:buSzPct val="100000"/>
              <a:buAutoNum type="arabicPeriod"/>
            </a:pPr>
            <a:r>
              <a:rPr lang="en-US" sz="1100"/>
              <a:t>Can disapprove</a:t>
            </a:r>
          </a:p>
          <a:p>
            <a:pPr marL="457200" marR="0" lvl="0" indent="-298450" algn="l" rtl="0">
              <a:spcBef>
                <a:spcPts val="0"/>
              </a:spcBef>
              <a:buSzPct val="100000"/>
              <a:buAutoNum type="arabicPeriod"/>
            </a:pPr>
            <a:r>
              <a:rPr lang="en-US" sz="1100"/>
              <a:t>Properly constituted IACUC</a:t>
            </a:r>
          </a:p>
          <a:p>
            <a:pPr marL="457200" marR="0" lvl="0" indent="-298450" algn="l" rtl="0">
              <a:spcBef>
                <a:spcPts val="0"/>
              </a:spcBef>
              <a:buSzPct val="100000"/>
              <a:buAutoNum type="arabicPeriod"/>
            </a:pPr>
            <a:r>
              <a:rPr lang="en-US" sz="1100"/>
              <a:t>Can approve or specify MRSA</a:t>
            </a:r>
          </a:p>
          <a:p>
            <a:pPr marL="457200" marR="0" lvl="0" indent="-298450" algn="l" rtl="0">
              <a:spcBef>
                <a:spcPts val="0"/>
              </a:spcBef>
              <a:buSzPct val="100000"/>
              <a:buAutoNum type="arabicPeriod"/>
            </a:pPr>
            <a:r>
              <a:rPr lang="en-US" sz="1100"/>
              <a:t>All have opportunity to see protocol</a:t>
            </a:r>
          </a:p>
          <a:p>
            <a:pPr marL="457200" marR="0" lvl="0" indent="-298450" algn="l" rtl="0">
              <a:spcBef>
                <a:spcPts val="0"/>
              </a:spcBef>
              <a:buSzPct val="100000"/>
              <a:buAutoNum type="arabicPeriod"/>
            </a:pPr>
            <a:r>
              <a:rPr lang="en-US" sz="1100"/>
              <a:t>Subcommittee</a:t>
            </a:r>
          </a:p>
          <a:p>
            <a:pPr marL="457200" marR="0" lvl="0" indent="-298450" algn="l" rtl="0">
              <a:spcBef>
                <a:spcPts val="0"/>
              </a:spcBef>
              <a:buSzPct val="100000"/>
              <a:buAutoNum type="arabicPeriod"/>
            </a:pPr>
            <a:r>
              <a:rPr lang="en-US" sz="1100"/>
              <a:t>Cannot disapprove</a:t>
            </a:r>
          </a:p>
          <a:p>
            <a:pPr marL="457200" marR="0" lvl="0" indent="-298450" algn="l" rtl="0">
              <a:spcBef>
                <a:spcPts val="0"/>
              </a:spcBef>
              <a:buSzPct val="100000"/>
              <a:buAutoNum type="arabicPeriod"/>
            </a:pPr>
            <a:r>
              <a:rPr lang="en-US" sz="1100"/>
              <a:t>Designated by Chair</a:t>
            </a:r>
          </a:p>
          <a:p>
            <a:pPr marL="457200" marR="0" lvl="0" indent="-298450" algn="l" rtl="0">
              <a:spcBef>
                <a:spcPts val="0"/>
              </a:spcBef>
              <a:buSzPct val="100000"/>
              <a:buAutoNum type="arabicPeriod"/>
            </a:pPr>
            <a:r>
              <a:rPr lang="en-US" sz="1100"/>
              <a:t>Can request FCR</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SUMMATIVE ASSESSMENT</a:t>
            </a:r>
          </a:p>
          <a:p>
            <a:pPr marL="0" marR="0" lvl="0" indent="-69850" algn="l" rtl="0">
              <a:spcBef>
                <a:spcPts val="0"/>
              </a:spcBef>
              <a:buClr>
                <a:schemeClr val="dk1"/>
              </a:buClr>
              <a:buSzPct val="100000"/>
              <a:buFont typeface="Arial"/>
              <a:buNone/>
            </a:pPr>
            <a:r>
              <a:rPr lang="en-US" sz="1100">
                <a:latin typeface="Arial"/>
                <a:ea typeface="Arial"/>
                <a:cs typeface="Arial"/>
                <a:sym typeface="Arial"/>
              </a:rPr>
              <a:t>Case-based -- an example of a protocol is presented and a series of questions either need to be answered  by the team or have answers they can select and place in the correct order.  	</a:t>
            </a:r>
          </a:p>
          <a:p>
            <a:pPr marL="0" marR="0" lvl="0" indent="-69850" algn="l" rtl="0">
              <a:spcBef>
                <a:spcPts val="0"/>
              </a:spcBef>
              <a:buClr>
                <a:schemeClr val="dk1"/>
              </a:buClr>
              <a:buSzPct val="100000"/>
              <a:buFont typeface="Arial"/>
              <a:buNone/>
            </a:pPr>
            <a:endParaRPr sz="1100">
              <a:latin typeface="Arial"/>
              <a:ea typeface="Arial"/>
              <a:cs typeface="Arial"/>
              <a:sym typeface="Arial"/>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Animal research project is submitted to the IACUC office. The IACUC Chair distributes the protocol to the members.</a:t>
            </a:r>
          </a:p>
          <a:p>
            <a:pPr marL="0" marR="0" lvl="0" indent="-69850" algn="l" rtl="0">
              <a:spcBef>
                <a:spcPts val="0"/>
              </a:spcBef>
              <a:buClr>
                <a:schemeClr val="dk1"/>
              </a:buClr>
              <a:buSzPct val="100000"/>
              <a:buFont typeface="Arial"/>
              <a:buNone/>
            </a:pPr>
            <a:r>
              <a:rPr lang="en-US" sz="1100">
                <a:latin typeface="Arial"/>
                <a:ea typeface="Arial"/>
                <a:cs typeface="Arial"/>
                <a:sym typeface="Arial"/>
              </a:rPr>
              <a:t>1.</a:t>
            </a:r>
            <a:r>
              <a:rPr lang="en-US" sz="700">
                <a:latin typeface="Arial"/>
                <a:ea typeface="Arial"/>
                <a:cs typeface="Arial"/>
                <a:sym typeface="Arial"/>
              </a:rPr>
              <a:t>   </a:t>
            </a:r>
            <a:r>
              <a:rPr lang="en-US" sz="1100">
                <a:latin typeface="Arial"/>
                <a:ea typeface="Arial"/>
                <a:cs typeface="Arial"/>
                <a:sym typeface="Arial"/>
              </a:rPr>
              <a:t>The IACUC, which is properly constituted, agrees to DMR for this protocol. The __________ designates the members to conduct the review.</a:t>
            </a:r>
          </a:p>
          <a:p>
            <a:pPr marL="0" marR="0" lvl="0" indent="-69850" algn="l" rtl="0">
              <a:spcBef>
                <a:spcPts val="0"/>
              </a:spcBef>
              <a:buClr>
                <a:schemeClr val="dk1"/>
              </a:buClr>
              <a:buSzPct val="100000"/>
              <a:buFont typeface="Arial"/>
              <a:buNone/>
            </a:pPr>
            <a:endParaRPr sz="1100">
              <a:latin typeface="Arial"/>
              <a:ea typeface="Arial"/>
              <a:cs typeface="Arial"/>
              <a:sym typeface="Arial"/>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2.</a:t>
            </a:r>
            <a:r>
              <a:rPr lang="en-US" sz="700">
                <a:latin typeface="Arial"/>
                <a:ea typeface="Arial"/>
                <a:cs typeface="Arial"/>
                <a:sym typeface="Arial"/>
              </a:rPr>
              <a:t>   </a:t>
            </a:r>
            <a:r>
              <a:rPr lang="en-US" sz="1100">
                <a:latin typeface="Arial"/>
                <a:ea typeface="Arial"/>
                <a:cs typeface="Arial"/>
                <a:sym typeface="Arial"/>
              </a:rPr>
              <a:t>One member wants the protocol to go to FCR but the Chair and other members do not agree so the Chair decides to send it to DMR. This is acceptable and legal due to expediting approval so as not to impede research activities.  T or F</a:t>
            </a:r>
          </a:p>
          <a:p>
            <a:pPr marL="0" marR="0" lvl="0" indent="-69850" algn="l" rtl="0">
              <a:spcBef>
                <a:spcPts val="0"/>
              </a:spcBef>
              <a:buClr>
                <a:schemeClr val="dk1"/>
              </a:buClr>
              <a:buSzPct val="100000"/>
              <a:buFont typeface="Arial"/>
              <a:buNone/>
            </a:pPr>
            <a:endParaRPr sz="1100">
              <a:latin typeface="Arial"/>
              <a:ea typeface="Arial"/>
              <a:cs typeface="Arial"/>
              <a:sym typeface="Arial"/>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3.</a:t>
            </a:r>
            <a:r>
              <a:rPr lang="en-US" sz="700">
                <a:latin typeface="Arial"/>
                <a:ea typeface="Arial"/>
                <a:cs typeface="Arial"/>
                <a:sym typeface="Arial"/>
              </a:rPr>
              <a:t>   	</a:t>
            </a:r>
            <a:r>
              <a:rPr lang="en-US" sz="1100">
                <a:latin typeface="Arial"/>
                <a:ea typeface="Arial"/>
                <a:cs typeface="Arial"/>
                <a:sym typeface="Arial"/>
              </a:rPr>
              <a:t>The subcommittee members do not agree on approving the protocol.  Pick the correct answer (only 1):</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a.</a:t>
            </a:r>
            <a:r>
              <a:rPr lang="en-US" sz="700">
                <a:latin typeface="Arial"/>
                <a:ea typeface="Arial"/>
                <a:cs typeface="Arial"/>
                <a:sym typeface="Arial"/>
              </a:rPr>
              <a:t>       </a:t>
            </a:r>
            <a:r>
              <a:rPr lang="en-US" sz="1100">
                <a:latin typeface="Arial"/>
                <a:ea typeface="Arial"/>
                <a:cs typeface="Arial"/>
                <a:sym typeface="Arial"/>
              </a:rPr>
              <a:t>A majority of the DMR subcommittee may vote to approve or disapprove the protocol.</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b.</a:t>
            </a:r>
            <a:r>
              <a:rPr lang="en-US" sz="700">
                <a:latin typeface="Arial"/>
                <a:ea typeface="Arial"/>
                <a:cs typeface="Arial"/>
                <a:sym typeface="Arial"/>
              </a:rPr>
              <a:t>      </a:t>
            </a:r>
            <a:r>
              <a:rPr lang="en-US" sz="1100">
                <a:latin typeface="Arial"/>
                <a:ea typeface="Arial"/>
                <a:cs typeface="Arial"/>
                <a:sym typeface="Arial"/>
              </a:rPr>
              <a:t>The Chair may designate a new DMR subcommittee to conduct the review.</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c.</a:t>
            </a:r>
            <a:r>
              <a:rPr lang="en-US" sz="700">
                <a:latin typeface="Arial"/>
                <a:ea typeface="Arial"/>
                <a:cs typeface="Arial"/>
                <a:sym typeface="Arial"/>
              </a:rPr>
              <a:t>       </a:t>
            </a:r>
            <a:r>
              <a:rPr lang="en-US" sz="1100">
                <a:latin typeface="Arial"/>
                <a:ea typeface="Arial"/>
                <a:cs typeface="Arial"/>
                <a:sym typeface="Arial"/>
              </a:rPr>
              <a:t>The protocol goes back to the full IACUC at a convened meeting for FCR.</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d.</a:t>
            </a:r>
            <a:r>
              <a:rPr lang="en-US" sz="700">
                <a:latin typeface="Arial"/>
                <a:ea typeface="Arial"/>
                <a:cs typeface="Arial"/>
                <a:sym typeface="Arial"/>
              </a:rPr>
              <a:t>      </a:t>
            </a:r>
            <a:r>
              <a:rPr lang="en-US" sz="1100">
                <a:latin typeface="Arial"/>
                <a:ea typeface="Arial"/>
                <a:cs typeface="Arial"/>
                <a:sym typeface="Arial"/>
              </a:rPr>
              <a:t>The Chair can make the determination to approve or disapprove the protocol if the DMR members do not agree.</a:t>
            </a:r>
          </a:p>
          <a:p>
            <a:pPr marL="0" marR="0" lvl="0" indent="-69850" algn="l" rtl="0">
              <a:spcBef>
                <a:spcPts val="0"/>
              </a:spcBef>
              <a:buClr>
                <a:schemeClr val="dk1"/>
              </a:buClr>
              <a:buSzPct val="100000"/>
              <a:buFont typeface="Arial"/>
              <a:buNone/>
            </a:pPr>
            <a:endParaRPr sz="1100">
              <a:latin typeface="Arial"/>
              <a:ea typeface="Arial"/>
              <a:cs typeface="Arial"/>
              <a:sym typeface="Arial"/>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4.</a:t>
            </a:r>
            <a:r>
              <a:rPr lang="en-US" sz="700">
                <a:latin typeface="Arial"/>
                <a:ea typeface="Arial"/>
                <a:cs typeface="Arial"/>
                <a:sym typeface="Arial"/>
              </a:rPr>
              <a:t>   	</a:t>
            </a:r>
            <a:r>
              <a:rPr lang="en-US" sz="1100">
                <a:latin typeface="Arial"/>
                <a:ea typeface="Arial"/>
                <a:cs typeface="Arial"/>
                <a:sym typeface="Arial"/>
              </a:rPr>
              <a:t>The protocol has now had FCR conducted. A majority or quorum may vote to approve or disapprove the protocol.  T or F</a:t>
            </a:r>
          </a:p>
          <a:p>
            <a:pPr marL="0" marR="0" lvl="0" indent="-69850" algn="l" rtl="0">
              <a:spcBef>
                <a:spcPts val="0"/>
              </a:spcBef>
              <a:buClr>
                <a:schemeClr val="dk1"/>
              </a:buClr>
              <a:buSzPct val="100000"/>
              <a:buFont typeface="Arial"/>
              <a:buNone/>
            </a:pPr>
            <a:endParaRPr sz="1100">
              <a:latin typeface="Arial"/>
              <a:ea typeface="Arial"/>
              <a:cs typeface="Arial"/>
              <a:sym typeface="Arial"/>
            </a:endParaRPr>
          </a:p>
          <a:p>
            <a:pPr marL="0" marR="0" lvl="0" indent="-69850" algn="l" rtl="0">
              <a:spcBef>
                <a:spcPts val="0"/>
              </a:spcBef>
              <a:buClr>
                <a:schemeClr val="dk1"/>
              </a:buClr>
              <a:buSzPct val="100000"/>
              <a:buFont typeface="Arial"/>
              <a:buNone/>
            </a:pPr>
            <a:r>
              <a:rPr lang="en-US" sz="1100">
                <a:latin typeface="Arial"/>
                <a:ea typeface="Arial"/>
                <a:cs typeface="Arial"/>
                <a:sym typeface="Arial"/>
              </a:rPr>
              <a:t>5.</a:t>
            </a:r>
            <a:r>
              <a:rPr lang="en-US" sz="700">
                <a:latin typeface="Arial"/>
                <a:ea typeface="Arial"/>
                <a:cs typeface="Arial"/>
                <a:sym typeface="Arial"/>
              </a:rPr>
              <a:t>   	</a:t>
            </a:r>
            <a:r>
              <a:rPr lang="en-US" sz="1100">
                <a:latin typeface="Arial"/>
                <a:ea typeface="Arial"/>
                <a:cs typeface="Arial"/>
                <a:sym typeface="Arial"/>
              </a:rPr>
              <a:t>The protocol involves painful and distressful procedures that include justification for not providing relief due to scientific aims.  </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Choose the correct answer below (more than one may be correct):</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a.</a:t>
            </a:r>
            <a:r>
              <a:rPr lang="en-US" sz="700">
                <a:latin typeface="Arial"/>
                <a:ea typeface="Arial"/>
                <a:cs typeface="Arial"/>
                <a:sym typeface="Arial"/>
              </a:rPr>
              <a:t>      </a:t>
            </a:r>
            <a:r>
              <a:rPr lang="en-US" sz="1100">
                <a:latin typeface="Arial"/>
                <a:ea typeface="Arial"/>
                <a:cs typeface="Arial"/>
                <a:sym typeface="Arial"/>
              </a:rPr>
              <a:t>The protocol must automatically go to FCR.</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b.</a:t>
            </a:r>
            <a:r>
              <a:rPr lang="en-US" sz="700">
                <a:latin typeface="Arial"/>
                <a:ea typeface="Arial"/>
                <a:cs typeface="Arial"/>
                <a:sym typeface="Arial"/>
              </a:rPr>
              <a:t>      </a:t>
            </a:r>
            <a:r>
              <a:rPr lang="en-US" sz="1100">
                <a:latin typeface="Arial"/>
                <a:ea typeface="Arial"/>
                <a:cs typeface="Arial"/>
                <a:sym typeface="Arial"/>
              </a:rPr>
              <a:t>The protocol may be reviewed by DMR but must have unanimous agreement for approval.</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c.</a:t>
            </a:r>
            <a:r>
              <a:rPr lang="en-US" sz="700">
                <a:latin typeface="Arial"/>
                <a:ea typeface="Arial"/>
                <a:cs typeface="Arial"/>
                <a:sym typeface="Arial"/>
              </a:rPr>
              <a:t>      </a:t>
            </a:r>
            <a:r>
              <a:rPr lang="en-US" sz="1100">
                <a:latin typeface="Arial"/>
                <a:ea typeface="Arial"/>
                <a:cs typeface="Arial"/>
                <a:sym typeface="Arial"/>
              </a:rPr>
              <a:t>The DMR members have questions of the PI and AV and ask for a consultation before voting to approve.</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d.</a:t>
            </a:r>
            <a:r>
              <a:rPr lang="en-US" sz="700">
                <a:latin typeface="Arial"/>
                <a:ea typeface="Arial"/>
                <a:cs typeface="Arial"/>
                <a:sym typeface="Arial"/>
              </a:rPr>
              <a:t>      </a:t>
            </a:r>
            <a:r>
              <a:rPr lang="en-US" sz="1100">
                <a:latin typeface="Arial"/>
                <a:ea typeface="Arial"/>
                <a:cs typeface="Arial"/>
                <a:sym typeface="Arial"/>
              </a:rPr>
              <a:t>Only FCR can call on the PI and AV for consultation on Category E procedures.</a:t>
            </a:r>
          </a:p>
          <a:p>
            <a:pPr marL="0" marR="0" lvl="0" indent="387350" algn="l" rtl="0">
              <a:spcBef>
                <a:spcPts val="0"/>
              </a:spcBef>
              <a:buClr>
                <a:schemeClr val="dk1"/>
              </a:buClr>
              <a:buSzPct val="100000"/>
              <a:buFont typeface="Arial"/>
              <a:buNone/>
            </a:pPr>
            <a:r>
              <a:rPr lang="en-US" sz="1100">
                <a:latin typeface="Arial"/>
                <a:ea typeface="Arial"/>
                <a:cs typeface="Arial"/>
                <a:sym typeface="Arial"/>
              </a:rPr>
              <a:t>e.</a:t>
            </a:r>
            <a:r>
              <a:rPr lang="en-US" sz="700">
                <a:latin typeface="Arial"/>
                <a:ea typeface="Arial"/>
                <a:cs typeface="Arial"/>
                <a:sym typeface="Arial"/>
              </a:rPr>
              <a:t>      </a:t>
            </a:r>
            <a:r>
              <a:rPr lang="en-US" sz="1100">
                <a:latin typeface="Arial"/>
                <a:ea typeface="Arial"/>
                <a:cs typeface="Arial"/>
                <a:sym typeface="Arial"/>
              </a:rPr>
              <a:t>DMR members do not agree on approval of the protocol so it is disapproved.</a:t>
            </a:r>
          </a:p>
          <a:p>
            <a:pPr marL="457200" marR="0" lvl="0" indent="-69850" algn="l" rtl="0">
              <a:spcBef>
                <a:spcPts val="0"/>
              </a:spcBef>
              <a:buClr>
                <a:schemeClr val="dk1"/>
              </a:buClr>
              <a:buSzPct val="100000"/>
              <a:buFont typeface="Arial"/>
              <a:buNone/>
            </a:pPr>
            <a:r>
              <a:rPr lang="en-US" sz="1100">
                <a:latin typeface="Arial"/>
                <a:ea typeface="Arial"/>
                <a:cs typeface="Arial"/>
                <a:sym typeface="Arial"/>
              </a:rPr>
              <a:t>f.</a:t>
            </a:r>
            <a:r>
              <a:rPr lang="en-US" sz="700">
                <a:latin typeface="Arial"/>
                <a:ea typeface="Arial"/>
                <a:cs typeface="Arial"/>
                <a:sym typeface="Arial"/>
              </a:rPr>
              <a:t>       </a:t>
            </a:r>
            <a:r>
              <a:rPr lang="en-US" sz="1100">
                <a:latin typeface="Arial"/>
                <a:ea typeface="Arial"/>
                <a:cs typeface="Arial"/>
                <a:sym typeface="Arial"/>
              </a:rPr>
              <a:t>DMR members do not agree on approval of the protocol so it goes back to FCR where must be reviewed real time at a convened meeting, and may be approved or disapproved by a majority of the voting members. </a:t>
            </a:r>
          </a:p>
          <a:p>
            <a:pPr marL="0" marR="0" lvl="0" indent="0" algn="l" rtl="0">
              <a:spcBef>
                <a:spcPts val="0"/>
              </a:spcBef>
              <a:buSzPct val="25000"/>
              <a:buNone/>
            </a:pPr>
            <a:endParaRPr/>
          </a:p>
          <a:p>
            <a:pPr marL="0" marR="0" lvl="0" indent="0" algn="l" rtl="0">
              <a:spcBef>
                <a:spcPts val="0"/>
              </a:spcBef>
              <a:buSzPct val="25000"/>
              <a:buNone/>
            </a:pPr>
            <a:r>
              <a:rPr lang="en-US"/>
              <a:t>OR</a:t>
            </a:r>
          </a:p>
          <a:p>
            <a:pPr marL="0" marR="0" lvl="0" indent="-69850" algn="l" rtl="0">
              <a:spcBef>
                <a:spcPts val="0"/>
              </a:spcBef>
              <a:buClr>
                <a:schemeClr val="dk1"/>
              </a:buClr>
              <a:buSzPct val="91666"/>
              <a:buFont typeface="Arial"/>
              <a:buNone/>
            </a:pPr>
            <a:endParaRPr/>
          </a:p>
          <a:p>
            <a:pPr marL="0" marR="0" lvl="0" indent="-69850" algn="l" rtl="0">
              <a:spcBef>
                <a:spcPts val="0"/>
              </a:spcBef>
              <a:buClr>
                <a:schemeClr val="dk1"/>
              </a:buClr>
              <a:buSzPct val="91666"/>
              <a:buFont typeface="Arial"/>
              <a:buNone/>
            </a:pPr>
            <a:r>
              <a:rPr lang="en-US"/>
              <a:t>GROUP WORK: DECISION TREE OR CONCEPT MAP</a:t>
            </a:r>
          </a:p>
          <a:p>
            <a:pPr marL="0" marR="0" lvl="0" indent="-69850" algn="l" rtl="0">
              <a:spcBef>
                <a:spcPts val="0"/>
              </a:spcBef>
              <a:buClr>
                <a:schemeClr val="dk1"/>
              </a:buClr>
              <a:buSzPct val="91666"/>
              <a:buFont typeface="Arial"/>
              <a:buNone/>
            </a:pPr>
            <a:r>
              <a:rPr lang="en-US"/>
              <a:t>As a group, create a concept map for the DMR and FCR processes.  </a:t>
            </a:r>
          </a:p>
          <a:p>
            <a:pPr marL="0" marR="0" lvl="0" indent="-69850" algn="l" rtl="0">
              <a:spcBef>
                <a:spcPts val="0"/>
              </a:spcBef>
              <a:buClr>
                <a:schemeClr val="dk1"/>
              </a:buClr>
              <a:buSzPct val="91666"/>
              <a:buFont typeface="Arial"/>
              <a:buNone/>
            </a:pPr>
            <a:r>
              <a:rPr lang="en-US"/>
              <a:t>Alternatively, as a group, choose from a stack of index cards or items on bubbles/shapes, and place them onto decision tree or concept map so that DMR and FCR processes are correct. If a decision tree, apply items in the correct sequence. </a:t>
            </a:r>
            <a:r>
              <a:rPr lang="en-US" u="sng"/>
              <a:t>See slide 16</a:t>
            </a:r>
            <a:r>
              <a:rPr lang="en-US"/>
              <a:t>.</a:t>
            </a:r>
          </a:p>
          <a:p>
            <a:pPr marL="0" marR="0" lvl="0" indent="-69850" algn="l" rtl="0">
              <a:spcBef>
                <a:spcPts val="0"/>
              </a:spcBef>
              <a:buClr>
                <a:schemeClr val="dk1"/>
              </a:buClr>
              <a:buSzPct val="91666"/>
              <a:buFont typeface="Arial"/>
              <a:buNone/>
            </a:pPr>
            <a:endParaRPr/>
          </a:p>
          <a:p>
            <a:pPr marL="0" marR="0" lvl="0" indent="-69850" algn="l" rtl="0">
              <a:spcBef>
                <a:spcPts val="0"/>
              </a:spcBef>
              <a:buClr>
                <a:schemeClr val="dk1"/>
              </a:buClr>
              <a:buSzPct val="91666"/>
              <a:buFont typeface="Arial"/>
              <a:buNone/>
            </a:pPr>
            <a:r>
              <a:rPr lang="en-US"/>
              <a:t>GROUP WORK: SCENARIO</a:t>
            </a:r>
          </a:p>
          <a:p>
            <a:pPr marL="0" marR="0" lvl="0" indent="-69850" algn="l" rtl="0">
              <a:spcBef>
                <a:spcPts val="0"/>
              </a:spcBef>
              <a:buClr>
                <a:schemeClr val="dk1"/>
              </a:buClr>
              <a:buSzPct val="91666"/>
              <a:buFont typeface="Arial"/>
              <a:buNone/>
            </a:pPr>
            <a:r>
              <a:rPr lang="en-US"/>
              <a:t>Animal research project submitted to the IACUC office.  IACUC Chair distributes the protocol to the members.</a:t>
            </a:r>
          </a:p>
          <a:p>
            <a:pPr marL="0" marR="0" lvl="0" indent="0" algn="l" rtl="0">
              <a:spcBef>
                <a:spcPts val="0"/>
              </a:spcBef>
              <a:buSzPct val="25000"/>
              <a:buNone/>
            </a:pPr>
            <a:endParaRPr/>
          </a:p>
          <a:p>
            <a:pPr marL="0" marR="0" lvl="0" indent="0" algn="l" rtl="0">
              <a:spcBef>
                <a:spcPts val="0"/>
              </a:spcBef>
              <a:buSzPct val="25000"/>
              <a:buNone/>
            </a:pPr>
            <a:endParaRPr/>
          </a:p>
        </p:txBody>
      </p:sp>
      <p:sp>
        <p:nvSpPr>
          <p:cNvPr id="176" name="Shape 176"/>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This slide plus the next 2 slides illustrate an example of how to conduct the activity of a Venn diagram to compare and contrast FCR and DMR. These slides are hidden in the presentation. Unhide to display these slides.</a:t>
            </a:r>
          </a:p>
        </p:txBody>
      </p:sp>
      <p:sp>
        <p:nvSpPr>
          <p:cNvPr id="185" name="Shape 185"/>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96" name="Shape 196"/>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03" name="Shape 203"/>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r>
              <a:rPr lang="en-US" dirty="0"/>
              <a:t>SUMMATIVE ASSESSMENT</a:t>
            </a:r>
          </a:p>
          <a:p>
            <a:pPr lvl="0">
              <a:spcBef>
                <a:spcPts val="0"/>
              </a:spcBef>
              <a:buNone/>
            </a:pPr>
            <a:endParaRPr dirty="0"/>
          </a:p>
          <a:p>
            <a:pPr lvl="0">
              <a:spcBef>
                <a:spcPts val="0"/>
              </a:spcBef>
              <a:buClr>
                <a:schemeClr val="dk1"/>
              </a:buClr>
              <a:buSzPct val="91666"/>
              <a:buFont typeface="Arial"/>
              <a:buNone/>
            </a:pPr>
            <a:r>
              <a:rPr lang="en-US" dirty="0"/>
              <a:t>GROUP WORK: DECISION TREE OR CONCEPT MAP</a:t>
            </a:r>
          </a:p>
          <a:p>
            <a:pPr lvl="0">
              <a:spcBef>
                <a:spcPts val="0"/>
              </a:spcBef>
              <a:buClr>
                <a:schemeClr val="dk1"/>
              </a:buClr>
              <a:buSzPct val="91666"/>
              <a:buFont typeface="Arial"/>
              <a:buNone/>
            </a:pPr>
            <a:r>
              <a:rPr lang="en-US" dirty="0"/>
              <a:t>As a group, create a concept map for the DMR and FCR processes.  </a:t>
            </a:r>
          </a:p>
          <a:p>
            <a:pPr lvl="0">
              <a:spcBef>
                <a:spcPts val="0"/>
              </a:spcBef>
              <a:buNone/>
            </a:pPr>
            <a:endParaRPr dirty="0"/>
          </a:p>
          <a:p>
            <a:pPr lvl="0">
              <a:spcBef>
                <a:spcPts val="0"/>
              </a:spcBef>
              <a:buNone/>
            </a:pPr>
            <a:r>
              <a:rPr lang="en-US" dirty="0"/>
              <a:t>Alternatively, as a group, choose from a stack of index cards or items on bubbles/shapes and place them onto a decision tree or concept map so that DMR and FCR processes are correct. If a decision tree, apply in the correct sequence.</a:t>
            </a:r>
          </a:p>
        </p:txBody>
      </p:sp>
      <p:sp>
        <p:nvSpPr>
          <p:cNvPr id="215" name="Shape 215"/>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This slide plus the next 2 slides illustrate conducting a poll using the technology of Smart Phones and online polling. Other polling devices may be substituted.</a:t>
            </a:r>
          </a:p>
        </p:txBody>
      </p:sp>
      <p:sp>
        <p:nvSpPr>
          <p:cNvPr id="232" name="Shape 23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4" name="Shape 24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5" name="Shape 245"/>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1" name="Shape 25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SUMMATIVE ASSESSMENT</a:t>
            </a:r>
          </a:p>
          <a:p>
            <a:pPr marL="0" marR="0" lvl="0" indent="0" algn="l" rtl="0">
              <a:spcBef>
                <a:spcPts val="0"/>
              </a:spcBef>
              <a:buSzPct val="25000"/>
              <a:buNone/>
            </a:pPr>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DECISION TREE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Scenario: An amendment to a protocol comes into the IACUC office, and it requests increasing the number pigs for a study. Using the tools of the AWA and PHS Policy guidelines, make a decision tree that can be used by IACUC members to determine if this amendment can be considered using DMR.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52" name="Shape 25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06" name="Shape 106"/>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8" name="Shape 25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59" name="Shape 25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13" name="Shape 113"/>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b="0" i="0" u="none" strike="noStrike" cap="none">
                <a:solidFill>
                  <a:schemeClr val="dk1"/>
                </a:solidFill>
                <a:latin typeface="Calibri"/>
                <a:ea typeface="Calibri"/>
                <a:cs typeface="Calibri"/>
                <a:sym typeface="Calibri"/>
              </a:rPr>
              <a:t>FORMATIVE ASSESSMENT</a:t>
            </a:r>
          </a:p>
          <a:p>
            <a:pPr marL="0" marR="0" lvl="0"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GROUP WORK:</a:t>
            </a:r>
          </a:p>
          <a:p>
            <a:pPr marL="457200" marR="0" lvl="1"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List facts about FCR/DMR.</a:t>
            </a:r>
          </a:p>
          <a:p>
            <a:pPr marL="457200" marR="0" lvl="1"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Match Characteristics with FCR/DMR/Both.</a:t>
            </a:r>
          </a:p>
          <a:p>
            <a:pPr marL="457200" marR="0" lvl="1"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Brainstorm the misperceptions about DMR.</a:t>
            </a:r>
          </a:p>
          <a:p>
            <a:pPr marL="457200" marR="0" lvl="1"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Poll on FCR/DMR facts.</a:t>
            </a:r>
          </a:p>
          <a:p>
            <a:pPr marL="457200" marR="0" lvl="1"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Defend Statements about FCR/DMR.</a:t>
            </a:r>
          </a:p>
          <a:p>
            <a:pPr marL="0" marR="0" lvl="0" indent="0" algn="l" rtl="0">
              <a:spcBef>
                <a:spcPts val="600"/>
              </a:spcBef>
              <a:spcAft>
                <a:spcPts val="0"/>
              </a:spcAft>
              <a:buSzPct val="25000"/>
              <a:buNone/>
            </a:pPr>
            <a:endParaRPr b="0" i="0" u="none" strike="noStrike" cap="none">
              <a:solidFill>
                <a:schemeClr val="dk1"/>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ct val="25000"/>
              <a:buFont typeface="Calibri"/>
              <a:buNone/>
            </a:pPr>
            <a:r>
              <a:rPr lang="en-US" b="0" i="0" u="none" strike="noStrike" cap="none">
                <a:solidFill>
                  <a:schemeClr val="dk1"/>
                </a:solidFill>
                <a:latin typeface="Calibri"/>
                <a:ea typeface="Calibri"/>
                <a:cs typeface="Calibri"/>
                <a:sym typeface="Calibri"/>
              </a:rPr>
              <a:t>FORMATIVE ASSESSMENT</a:t>
            </a:r>
          </a:p>
          <a:p>
            <a:pPr marL="0" marR="0" lvl="0"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Case Scenario with Polling</a:t>
            </a:r>
          </a:p>
          <a:p>
            <a:pPr marL="0" marR="0" lvl="0" indent="0" algn="l" rtl="0">
              <a:spcBef>
                <a:spcPts val="600"/>
              </a:spcBef>
              <a:spcAft>
                <a:spcPts val="0"/>
              </a:spcAft>
              <a:buSzPct val="25000"/>
              <a:buNone/>
            </a:pPr>
            <a:endParaRPr b="0" i="0" u="none" strike="noStrike" cap="none">
              <a:solidFill>
                <a:schemeClr val="dk1"/>
              </a:solidFill>
              <a:latin typeface="Calibri"/>
              <a:ea typeface="Calibri"/>
              <a:cs typeface="Calibri"/>
              <a:sym typeface="Calibri"/>
            </a:endParaRPr>
          </a:p>
          <a:p>
            <a:pPr marL="0" marR="0" lvl="0" indent="0" algn="l" rtl="0">
              <a:spcBef>
                <a:spcPts val="600"/>
              </a:spcBef>
              <a:spcAft>
                <a:spcPts val="0"/>
              </a:spcAft>
              <a:buSzPct val="25000"/>
              <a:buNone/>
            </a:pPr>
            <a:endParaRPr b="0" i="0" u="none" strike="noStrike" cap="none">
              <a:solidFill>
                <a:schemeClr val="dk1"/>
              </a:solidFill>
              <a:latin typeface="Calibri"/>
              <a:ea typeface="Calibri"/>
              <a:cs typeface="Calibri"/>
              <a:sym typeface="Calibri"/>
            </a:endParaRPr>
          </a:p>
          <a:p>
            <a:pPr marL="0" marR="0" lvl="0" indent="0" algn="l" rtl="0">
              <a:spcBef>
                <a:spcPts val="600"/>
              </a:spcBef>
              <a:spcAft>
                <a:spcPts val="0"/>
              </a:spcAft>
              <a:buSzPct val="25000"/>
              <a:buNone/>
            </a:pPr>
            <a:r>
              <a:rPr lang="en-US" b="0" i="0" u="none" strike="noStrike" cap="none">
                <a:solidFill>
                  <a:schemeClr val="dk1"/>
                </a:solidFill>
                <a:latin typeface="Calibri"/>
                <a:ea typeface="Calibri"/>
                <a:cs typeface="Calibri"/>
                <a:sym typeface="Calibri"/>
              </a:rPr>
              <a:t>SUMMATIVE ASSESSMENT</a:t>
            </a:r>
          </a:p>
          <a:p>
            <a:pPr marL="0" marR="0" lvl="0" indent="0" algn="l" rtl="0">
              <a:spcBef>
                <a:spcPts val="600"/>
              </a:spcBef>
              <a:spcAft>
                <a:spcPts val="0"/>
              </a:spcAft>
              <a:buSzPct val="25000"/>
              <a:buNone/>
            </a:pPr>
            <a:r>
              <a:rPr lang="en-US" b="0" i="0" u="none" strike="noStrike" cap="none">
                <a:solidFill>
                  <a:srgbClr val="C9C9C9"/>
                </a:solidFill>
                <a:latin typeface="Calibri"/>
                <a:ea typeface="Calibri"/>
                <a:cs typeface="Calibri"/>
                <a:sym typeface="Calibri"/>
              </a:rPr>
              <a:t>VENN DIAGRAM: Draw a Venn Diagram of FCR and DMR</a:t>
            </a:r>
          </a:p>
          <a:p>
            <a:pPr marL="0" marR="0" lvl="0" indent="0" algn="l" rtl="0">
              <a:spcBef>
                <a:spcPts val="600"/>
              </a:spcBef>
              <a:spcAft>
                <a:spcPts val="0"/>
              </a:spcAft>
              <a:buSzPct val="25000"/>
              <a:buNone/>
            </a:pPr>
            <a:endParaRPr b="0" i="0" u="none" strike="noStrike" cap="none">
              <a:solidFill>
                <a:schemeClr val="dk1"/>
              </a:solidFill>
              <a:latin typeface="Calibri"/>
              <a:ea typeface="Calibri"/>
              <a:cs typeface="Calibri"/>
              <a:sym typeface="Calibri"/>
            </a:endParaRPr>
          </a:p>
          <a:p>
            <a:pPr marL="0" marR="0" lvl="0" indent="0" algn="l" rtl="0">
              <a:spcBef>
                <a:spcPts val="300"/>
              </a:spcBef>
              <a:buSzPct val="25000"/>
              <a:buNone/>
            </a:pPr>
            <a:endParaRPr b="0" i="0" u="none" strike="noStrike" cap="none">
              <a:solidFill>
                <a:schemeClr val="dk1"/>
              </a:solidFill>
              <a:latin typeface="Calibri"/>
              <a:ea typeface="Calibri"/>
              <a:cs typeface="Calibri"/>
              <a:sym typeface="Calibri"/>
            </a:endParaRPr>
          </a:p>
        </p:txBody>
      </p:sp>
      <p:sp>
        <p:nvSpPr>
          <p:cNvPr id="127" name="Shape 12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lvl="0">
              <a:spcBef>
                <a:spcPts val="0"/>
              </a:spcBef>
              <a:buClr>
                <a:srgbClr val="000000"/>
              </a:buClr>
              <a:buSzPct val="91666"/>
              <a:buNone/>
            </a:pPr>
            <a:r>
              <a:rPr lang="en-US"/>
              <a:t>FORMATIVE ASSESSMENT</a:t>
            </a:r>
          </a:p>
          <a:p>
            <a:pPr lvl="0" rtl="0">
              <a:spcBef>
                <a:spcPts val="0"/>
              </a:spcBef>
              <a:buClr>
                <a:srgbClr val="000000"/>
              </a:buClr>
              <a:buSzPct val="91666"/>
              <a:buNone/>
            </a:pPr>
            <a:endParaRPr/>
          </a:p>
          <a:p>
            <a:pPr lvl="0">
              <a:spcBef>
                <a:spcPts val="0"/>
              </a:spcBef>
              <a:buClr>
                <a:srgbClr val="000000"/>
              </a:buClr>
              <a:buSzPct val="91666"/>
              <a:buNone/>
            </a:pPr>
            <a:r>
              <a:rPr lang="en-US"/>
              <a:t>JIGSAW: </a:t>
            </a:r>
          </a:p>
          <a:p>
            <a:pPr lvl="0">
              <a:spcBef>
                <a:spcPts val="0"/>
              </a:spcBef>
              <a:buClr>
                <a:srgbClr val="000000"/>
              </a:buClr>
              <a:buSzPct val="91666"/>
              <a:buNone/>
            </a:pPr>
            <a:r>
              <a:rPr lang="en-US"/>
              <a:t>Divide audience into groups of 3-5 people.  Label each person A, B, C, D, etc.  Give them 15 minutes to work on justifying/explaining the use of FCR vs DMR.  After 15 minutes, have all of the A’s, B’s, C’s etc. get together and teach one another, discuss, what they learned or decided in their original group.</a:t>
            </a:r>
          </a:p>
          <a:p>
            <a:pPr lvl="0" rtl="0">
              <a:spcBef>
                <a:spcPts val="0"/>
              </a:spcBef>
              <a:buClr>
                <a:srgbClr val="000000"/>
              </a:buClr>
              <a:buSzPct val="91666"/>
              <a:buNone/>
            </a:pPr>
            <a:endParaRPr/>
          </a:p>
          <a:p>
            <a:pPr lvl="0" rtl="0">
              <a:spcBef>
                <a:spcPts val="0"/>
              </a:spcBef>
              <a:buClr>
                <a:srgbClr val="000000"/>
              </a:buClr>
              <a:buSzPct val="91666"/>
              <a:buNone/>
            </a:pPr>
            <a:endParaRPr/>
          </a:p>
          <a:p>
            <a:pPr lvl="0">
              <a:spcBef>
                <a:spcPts val="0"/>
              </a:spcBef>
              <a:buClr>
                <a:srgbClr val="000000"/>
              </a:buClr>
              <a:buSzPct val="91666"/>
              <a:buNone/>
            </a:pPr>
            <a:r>
              <a:rPr lang="en-US"/>
              <a:t>SUMMATIVE ASSESSMENT</a:t>
            </a:r>
          </a:p>
          <a:p>
            <a:pPr lvl="0" rtl="0">
              <a:spcBef>
                <a:spcPts val="0"/>
              </a:spcBef>
              <a:buClr>
                <a:srgbClr val="000000"/>
              </a:buClr>
              <a:buSzPct val="91666"/>
              <a:buNone/>
            </a:pPr>
            <a:endParaRPr/>
          </a:p>
          <a:p>
            <a:pPr lvl="0" rtl="0">
              <a:spcBef>
                <a:spcPts val="0"/>
              </a:spcBef>
              <a:buClr>
                <a:srgbClr val="000000"/>
              </a:buClr>
              <a:buSzPct val="91666"/>
              <a:buNone/>
            </a:pPr>
            <a:r>
              <a:rPr lang="en-US"/>
              <a:t>DISCUSSION:</a:t>
            </a:r>
          </a:p>
          <a:p>
            <a:pPr lvl="0" rtl="0">
              <a:spcBef>
                <a:spcPts val="0"/>
              </a:spcBef>
              <a:buClr>
                <a:srgbClr val="000000"/>
              </a:buClr>
              <a:buSzPct val="91666"/>
              <a:buNone/>
            </a:pPr>
            <a:r>
              <a:rPr lang="en-US"/>
              <a:t>Which of the following factors might trigger a full committee review vs DMR:</a:t>
            </a:r>
          </a:p>
          <a:p>
            <a:pPr marL="171450" lvl="0" indent="-171450" rtl="0">
              <a:spcBef>
                <a:spcPts val="0"/>
              </a:spcBef>
              <a:buClr>
                <a:schemeClr val="dk1"/>
              </a:buClr>
              <a:buSzPct val="100000"/>
              <a:buFont typeface="Arial"/>
              <a:buChar char="•"/>
            </a:pPr>
            <a:r>
              <a:rPr lang="en-US"/>
              <a:t>Incomplete description of procedures – YES</a:t>
            </a:r>
          </a:p>
          <a:p>
            <a:pPr marL="171450" lvl="0" indent="-171450" rtl="0">
              <a:spcBef>
                <a:spcPts val="0"/>
              </a:spcBef>
              <a:buClr>
                <a:schemeClr val="dk1"/>
              </a:buClr>
              <a:buSzPct val="100000"/>
              <a:buFont typeface="Arial"/>
              <a:buChar char="•"/>
            </a:pPr>
            <a:r>
              <a:rPr lang="en-US"/>
              <a:t>A study involving anesthesia and surgery – YES</a:t>
            </a:r>
          </a:p>
          <a:p>
            <a:pPr marL="171450" lvl="0" indent="-171450" rtl="0">
              <a:spcBef>
                <a:spcPts val="0"/>
              </a:spcBef>
              <a:buClr>
                <a:schemeClr val="dk1"/>
              </a:buClr>
              <a:buSzPct val="100000"/>
              <a:buFont typeface="Arial"/>
              <a:buChar char="•"/>
            </a:pPr>
            <a:r>
              <a:rPr lang="en-US"/>
              <a:t>A study involving recombinant DNA that is exempt from the Recombinant DNA Guidelines – NO</a:t>
            </a:r>
          </a:p>
          <a:p>
            <a:pPr marL="171450" lvl="0" indent="-171450" rtl="0">
              <a:spcBef>
                <a:spcPts val="0"/>
              </a:spcBef>
              <a:buClr>
                <a:schemeClr val="dk1"/>
              </a:buClr>
              <a:buSzPct val="100000"/>
              <a:buFont typeface="Arial"/>
              <a:buChar char="•"/>
            </a:pPr>
            <a:r>
              <a:rPr lang="en-US"/>
              <a:t>A field study involving insect capture – NO</a:t>
            </a:r>
          </a:p>
          <a:p>
            <a:pPr lvl="0" rtl="0">
              <a:spcBef>
                <a:spcPts val="0"/>
              </a:spcBef>
              <a:buClr>
                <a:srgbClr val="000000"/>
              </a:buClr>
              <a:buSzPct val="91666"/>
              <a:buNone/>
            </a:pPr>
            <a:r>
              <a:rPr lang="en-US"/>
              <a:t> </a:t>
            </a:r>
          </a:p>
          <a:p>
            <a:pPr lvl="0" rtl="0">
              <a:spcBef>
                <a:spcPts val="0"/>
              </a:spcBef>
              <a:buClr>
                <a:srgbClr val="000000"/>
              </a:buClr>
              <a:buSzPct val="91666"/>
              <a:buNone/>
            </a:pPr>
            <a:r>
              <a:rPr lang="en-US"/>
              <a:t>Explain the benefits of DMR in contrast to FCR?</a:t>
            </a:r>
          </a:p>
          <a:p>
            <a:pPr marL="171450" lvl="0" indent="-171450" rtl="0">
              <a:spcBef>
                <a:spcPts val="0"/>
              </a:spcBef>
              <a:buClr>
                <a:schemeClr val="dk1"/>
              </a:buClr>
              <a:buSzPct val="100000"/>
              <a:buFont typeface="Arial"/>
              <a:buChar char="•"/>
            </a:pPr>
            <a:r>
              <a:rPr lang="en-US"/>
              <a:t>Shorter turn-around time to approval (for both initial review and </a:t>
            </a:r>
            <a:r>
              <a:rPr lang="en-US" u="sng"/>
              <a:t>M</a:t>
            </a:r>
            <a:r>
              <a:rPr lang="en-US"/>
              <a:t>odifications </a:t>
            </a:r>
            <a:r>
              <a:rPr lang="en-US" u="sng"/>
              <a:t>R</a:t>
            </a:r>
            <a:r>
              <a:rPr lang="en-US"/>
              <a:t>equired to </a:t>
            </a:r>
            <a:r>
              <a:rPr lang="en-US" u="sng"/>
              <a:t>S</a:t>
            </a:r>
            <a:r>
              <a:rPr lang="en-US"/>
              <a:t>ecure </a:t>
            </a:r>
            <a:r>
              <a:rPr lang="en-US" u="sng"/>
              <a:t>A</a:t>
            </a:r>
            <a:r>
              <a:rPr lang="en-US"/>
              <a:t>pproval, MRSA)</a:t>
            </a:r>
          </a:p>
          <a:p>
            <a:pPr marL="171450" lvl="0" indent="-171450" rtl="0">
              <a:spcBef>
                <a:spcPts val="0"/>
              </a:spcBef>
              <a:buClr>
                <a:schemeClr val="dk1"/>
              </a:buClr>
              <a:buSzPct val="100000"/>
              <a:buFont typeface="Arial"/>
              <a:buChar char="•"/>
            </a:pPr>
            <a:r>
              <a:rPr lang="en-US"/>
              <a:t>More efficient use of committee time and expertise</a:t>
            </a:r>
          </a:p>
          <a:p>
            <a:pPr lvl="0" rtl="0">
              <a:spcBef>
                <a:spcPts val="0"/>
              </a:spcBef>
              <a:buClr>
                <a:srgbClr val="000000"/>
              </a:buClr>
              <a:buSzPct val="91666"/>
              <a:buNone/>
            </a:pPr>
            <a:r>
              <a:rPr lang="en-US"/>
              <a:t> </a:t>
            </a:r>
          </a:p>
          <a:p>
            <a:pPr lvl="0" rtl="0">
              <a:spcBef>
                <a:spcPts val="0"/>
              </a:spcBef>
              <a:buClr>
                <a:srgbClr val="000000"/>
              </a:buClr>
              <a:buSzPct val="91666"/>
              <a:buNone/>
            </a:pPr>
            <a:r>
              <a:rPr lang="en-US"/>
              <a:t>Explain the risks of DMR in contrast to FCR?</a:t>
            </a:r>
          </a:p>
          <a:p>
            <a:pPr marL="171450" lvl="0" indent="-171450" rtl="0">
              <a:spcBef>
                <a:spcPts val="0"/>
              </a:spcBef>
              <a:buClr>
                <a:schemeClr val="dk1"/>
              </a:buClr>
              <a:buSzPct val="100000"/>
              <a:buFont typeface="Arial"/>
              <a:buChar char="•"/>
            </a:pPr>
            <a:r>
              <a:rPr lang="en-US"/>
              <a:t>Potentially less thorough a review due to fewer eyes on the protocol</a:t>
            </a:r>
          </a:p>
          <a:p>
            <a:pPr lvl="0" rtl="0">
              <a:spcBef>
                <a:spcPts val="0"/>
              </a:spcBef>
              <a:buClr>
                <a:srgbClr val="000000"/>
              </a:buClr>
              <a:buSzPct val="91666"/>
              <a:buNone/>
            </a:pPr>
            <a:r>
              <a:rPr lang="en-US"/>
              <a:t> </a:t>
            </a:r>
          </a:p>
          <a:p>
            <a:pPr lvl="0" rtl="0">
              <a:spcBef>
                <a:spcPts val="0"/>
              </a:spcBef>
              <a:buClr>
                <a:srgbClr val="000000"/>
              </a:buClr>
              <a:buSzPct val="91666"/>
              <a:buNone/>
            </a:pPr>
            <a:r>
              <a:rPr lang="en-US"/>
              <a:t>How would you mitigate the DMR risks?</a:t>
            </a:r>
          </a:p>
          <a:p>
            <a:pPr marL="171450" lvl="0" indent="-171450" rtl="0">
              <a:spcBef>
                <a:spcPts val="0"/>
              </a:spcBef>
              <a:buClr>
                <a:schemeClr val="dk1"/>
              </a:buClr>
              <a:buSzPct val="100000"/>
              <a:buFont typeface="Arial"/>
              <a:buChar char="•"/>
            </a:pPr>
            <a:r>
              <a:rPr lang="en-US"/>
              <a:t>Training/mentoring of designated reviewers</a:t>
            </a:r>
          </a:p>
          <a:p>
            <a:pPr marL="171450" lvl="0" indent="-171450" rtl="0">
              <a:spcBef>
                <a:spcPts val="0"/>
              </a:spcBef>
              <a:buClr>
                <a:schemeClr val="dk1"/>
              </a:buClr>
              <a:buSzPct val="100000"/>
              <a:buFont typeface="Arial"/>
              <a:buChar char="•"/>
            </a:pPr>
            <a:r>
              <a:rPr lang="en-US"/>
              <a:t>Pairing experienced with novice members in designated pairs. </a:t>
            </a:r>
          </a:p>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34" name="Shape 13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FORMATIVE ASSESSMENT</a:t>
            </a:r>
          </a:p>
          <a:p>
            <a:pPr marL="0" marR="0" lvl="0" indent="0" algn="l" rtl="0">
              <a:spcBef>
                <a:spcPts val="0"/>
              </a:spcBef>
              <a:buSzPct val="25000"/>
              <a:buNone/>
            </a:pPr>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GROUP DISCUSSION: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Divide audience into groups of 4-5 people. Tell the groups to develop guidance on how the IACUC or the IACUC Staff should decide if a protocol submission should go to FCR or DMR. Have them draft guidance on the subject and then justify it and present to the rest of the participants.</a:t>
            </a:r>
          </a:p>
          <a:p>
            <a:pPr marL="0" marR="0" lvl="0" indent="0" algn="l" rtl="0">
              <a:spcBef>
                <a:spcPts val="0"/>
              </a:spcBef>
              <a:spcAft>
                <a:spcPts val="0"/>
              </a:spcAft>
              <a:buSzPct val="25000"/>
              <a:buNone/>
            </a:pPr>
            <a:endParaRPr sz="1200" b="0" i="0" u="none" strike="noStrike" cap="none">
              <a:solidFill>
                <a:schemeClr val="dk1"/>
              </a:solidFill>
              <a:latin typeface="Calibri"/>
              <a:ea typeface="Calibri"/>
              <a:cs typeface="Calibri"/>
              <a:sym typeface="Calibri"/>
            </a:endParaRPr>
          </a:p>
          <a:p>
            <a:pPr marL="0" marR="0" lvl="1"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GROUP WORK: </a:t>
            </a:r>
            <a:r>
              <a:rPr lang="en-US" b="0" i="0" u="none" strike="noStrike" cap="none">
                <a:solidFill>
                  <a:schemeClr val="dk1"/>
                </a:solidFill>
                <a:latin typeface="Calibri"/>
                <a:ea typeface="Calibri"/>
                <a:cs typeface="Calibri"/>
                <a:sym typeface="Calibri"/>
              </a:rPr>
              <a:t>Technological</a:t>
            </a:r>
          </a:p>
          <a:p>
            <a:pPr marL="0" marR="0" lvl="1" indent="0" algn="l" rtl="0">
              <a:lnSpc>
                <a:spcPct val="100000"/>
              </a:lnSpc>
              <a:spcBef>
                <a:spcPts val="0"/>
              </a:spcBef>
              <a:spcAft>
                <a:spcPts val="0"/>
              </a:spcAft>
              <a:buClr>
                <a:schemeClr val="dk1"/>
              </a:buClr>
              <a:buSzPct val="25000"/>
              <a:buFont typeface="Calibri"/>
              <a:buNone/>
            </a:pPr>
            <a:r>
              <a:rPr lang="en-US" b="0" i="0" u="none" strike="noStrike" cap="none">
                <a:solidFill>
                  <a:schemeClr val="dk1"/>
                </a:solidFill>
                <a:latin typeface="Calibri"/>
                <a:ea typeface="Calibri"/>
                <a:cs typeface="Calibri"/>
                <a:sym typeface="Calibri"/>
              </a:rPr>
              <a:t>Using policies and procedures found for FCR/DMR, create decision tree for choosing FCR vs DMR; discuss and defend Decision Tree to another group.</a:t>
            </a:r>
          </a:p>
          <a:p>
            <a:pPr marL="0" marR="0" lvl="0" indent="0" algn="l" rtl="0">
              <a:spcBef>
                <a:spcPts val="0"/>
              </a:spcBef>
              <a:buSzPct val="25000"/>
              <a:buNone/>
            </a:pPr>
            <a:endParaRPr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SUMMATIVE ASSESSMENT</a:t>
            </a:r>
          </a:p>
          <a:p>
            <a:pPr marL="0" marR="0" lvl="0" indent="0" algn="l" rtl="0">
              <a:spcBef>
                <a:spcPts val="0"/>
              </a:spcBef>
              <a:buSzPct val="25000"/>
              <a:buNone/>
            </a:pPr>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GROUP WORK: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Draft IACUC guidance (or review your current institutional policy) on which submissions should be reviewed by FCR vs DMR. </a:t>
            </a:r>
          </a:p>
        </p:txBody>
      </p:sp>
      <p:sp>
        <p:nvSpPr>
          <p:cNvPr id="141" name="Shape 141"/>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FORMATIVE ASSESSMENT</a:t>
            </a:r>
          </a:p>
          <a:p>
            <a:pPr marL="0" marR="0" lvl="0" indent="0" algn="l" rtl="0">
              <a:spcBef>
                <a:spcPts val="0"/>
              </a:spcBef>
              <a:buSzPct val="25000"/>
              <a:buNone/>
            </a:pPr>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ROLE PLAY: Scenario</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A protocol is submitted to the IACUC that involves mist net capture of bats in the field and the PI will have students assisting in handling the bats for species identification, swabbing for genetic studies and White-nose Syndrome (WNS) surveillance, applying radio-transmitters, and release of bats at the capture site.  None of the IACUC members calls for FCR so DMR will be conducted.</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In your groups, discuss what aspects of this protocol may raise concerns for:</a:t>
            </a:r>
          </a:p>
          <a:p>
            <a:pPr marL="457200" marR="0" lvl="0" indent="-30480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Occupational Health</a:t>
            </a:r>
          </a:p>
          <a:p>
            <a:pPr marL="457200" marR="0" lvl="0" indent="-30480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Animal Welfare</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List these concerns on your flip charts.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Role Play:</a:t>
            </a:r>
          </a:p>
          <a:p>
            <a:pPr marL="0" marR="0" lvl="0" indent="0" algn="l" rtl="0">
              <a:spcBef>
                <a:spcPts val="0"/>
              </a:spcBef>
              <a:buSzPct val="25000"/>
              <a:buNone/>
            </a:pPr>
            <a:r>
              <a:rPr lang="en-US"/>
              <a:t>C</a:t>
            </a:r>
            <a:r>
              <a:rPr lang="en-US" sz="1200" b="0" i="0" u="none" strike="noStrike" cap="none">
                <a:solidFill>
                  <a:schemeClr val="dk1"/>
                </a:solidFill>
                <a:latin typeface="Calibri"/>
                <a:ea typeface="Calibri"/>
                <a:cs typeface="Calibri"/>
                <a:sym typeface="Calibri"/>
              </a:rPr>
              <a:t>hoose roles from within or outside of the IACUC to demonstrate how DMR can be employed to ensure the concerns you listed on your flip charts from the above question are adequately addressed.</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What measures can an IACUC use to minimize self-imposed regulatory burden but ensure adequate oversight of animal research when using:</a:t>
            </a:r>
          </a:p>
          <a:p>
            <a:pPr marL="457200" marR="0" lvl="0" indent="-30480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FCR</a:t>
            </a:r>
          </a:p>
          <a:p>
            <a:pPr marL="457200" marR="0" lvl="0" indent="-30480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DMR</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Choose one measure your group has identified and justify its use to the other groups.</a:t>
            </a:r>
          </a:p>
          <a:p>
            <a:pPr marL="0" marR="0" lvl="0" indent="0" algn="l" rtl="0">
              <a:spcBef>
                <a:spcPts val="0"/>
              </a:spcBef>
              <a:buSzPct val="25000"/>
              <a:buNone/>
            </a:pPr>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SUMMATIVE ASSESSMENT</a:t>
            </a:r>
          </a:p>
          <a:p>
            <a:pPr marL="0" marR="0" lvl="0" indent="0" algn="l" rtl="0">
              <a:spcBef>
                <a:spcPts val="0"/>
              </a:spcBef>
              <a:buSzPct val="25000"/>
              <a:buNone/>
            </a:pPr>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MATCHING GAME:</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Draw lines between the type of review (LEFT COLUMN) and the perceived regulatory role or impact of each (RIGHT COLUMN) (Each type of review may match with more than one.)</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IACUC policy needs to be in place		Full Committee Review</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More thorough review			Continuing Review</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Quicker approval time			</a:t>
            </a:r>
            <a:r>
              <a:rPr lang="en-US"/>
              <a:t>	</a:t>
            </a:r>
            <a:r>
              <a:rPr lang="en-US" sz="1200" b="0" i="0" u="none" strike="noStrike" cap="none">
                <a:solidFill>
                  <a:schemeClr val="dk1"/>
                </a:solidFill>
                <a:latin typeface="Calibri"/>
                <a:ea typeface="Calibri"/>
                <a:cs typeface="Calibri"/>
                <a:sym typeface="Calibri"/>
              </a:rPr>
              <a:t>Designated Member Review</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AWA and PHS policy compliant</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Must be done annually</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Must occur at a convened meeting</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Chair can determine who is involved</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10000"/>
              </a:lnSpc>
              <a:spcBef>
                <a:spcPts val="0"/>
              </a:spcBef>
              <a:spcAft>
                <a:spcPts val="0"/>
              </a:spcAft>
              <a:buSzPct val="25000"/>
              <a:buNone/>
            </a:pPr>
            <a:r>
              <a:rPr lang="en-US" b="0" i="0" u="none" strike="noStrike" cap="none">
                <a:solidFill>
                  <a:schemeClr val="dk1"/>
                </a:solidFill>
                <a:latin typeface="Calibri"/>
                <a:ea typeface="Calibri"/>
                <a:cs typeface="Calibri"/>
                <a:sym typeface="Calibri"/>
              </a:rPr>
              <a:t>FORMATIVE ASSESSMENT</a:t>
            </a:r>
          </a:p>
          <a:p>
            <a:pPr marL="0" marR="0" lvl="0" indent="0" algn="l" rtl="0">
              <a:lnSpc>
                <a:spcPct val="110000"/>
              </a:lnSpc>
              <a:spcBef>
                <a:spcPts val="600"/>
              </a:spcBef>
              <a:spcAft>
                <a:spcPts val="0"/>
              </a:spcAft>
              <a:buSzPct val="25000"/>
              <a:buNone/>
            </a:pPr>
            <a:r>
              <a:rPr lang="en-US" b="0" i="0" u="none" strike="noStrike" cap="none">
                <a:solidFill>
                  <a:schemeClr val="dk1"/>
                </a:solidFill>
                <a:latin typeface="Calibri"/>
                <a:ea typeface="Calibri"/>
                <a:cs typeface="Calibri"/>
                <a:sym typeface="Calibri"/>
              </a:rPr>
              <a:t>GROUP WORK:</a:t>
            </a:r>
          </a:p>
          <a:p>
            <a:pPr marL="0" marR="0" lvl="0" indent="0" algn="l" rtl="0">
              <a:lnSpc>
                <a:spcPct val="110000"/>
              </a:lnSpc>
              <a:spcBef>
                <a:spcPts val="600"/>
              </a:spcBef>
              <a:spcAft>
                <a:spcPts val="0"/>
              </a:spcAft>
              <a:buSzPct val="25000"/>
              <a:buNone/>
            </a:pPr>
            <a:r>
              <a:rPr lang="en-US" b="0" i="0" u="none" strike="noStrike" cap="none">
                <a:solidFill>
                  <a:schemeClr val="dk1"/>
                </a:solidFill>
                <a:latin typeface="Calibri"/>
                <a:ea typeface="Calibri"/>
                <a:cs typeface="Calibri"/>
                <a:sym typeface="Calibri"/>
              </a:rPr>
              <a:t>Assign each group a federal or institutional standard for Continuing Review (</a:t>
            </a:r>
            <a:r>
              <a:rPr lang="en-US" b="0" i="0" u="sng" strike="noStrike" cap="none">
                <a:solidFill>
                  <a:schemeClr val="hlink"/>
                </a:solidFill>
                <a:latin typeface="Calibri"/>
                <a:ea typeface="Calibri"/>
                <a:cs typeface="Calibri"/>
                <a:sym typeface="Calibri"/>
                <a:hlinkClick r:id="rId3"/>
              </a:rPr>
              <a:t>PHS Policy</a:t>
            </a:r>
            <a:r>
              <a:rPr lang="en-US" b="0" i="0" u="none" strike="noStrike" cap="none">
                <a:solidFill>
                  <a:schemeClr val="dk1"/>
                </a:solidFill>
                <a:latin typeface="Calibri"/>
                <a:ea typeface="Calibri"/>
                <a:cs typeface="Calibri"/>
                <a:sym typeface="Calibri"/>
              </a:rPr>
              <a:t>, </a:t>
            </a:r>
            <a:r>
              <a:rPr lang="en-US" b="0" i="0" u="sng" strike="noStrike" cap="none">
                <a:solidFill>
                  <a:schemeClr val="hlink"/>
                </a:solidFill>
                <a:latin typeface="Calibri"/>
                <a:ea typeface="Calibri"/>
                <a:cs typeface="Calibri"/>
                <a:sym typeface="Calibri"/>
                <a:hlinkClick r:id="rId4"/>
              </a:rPr>
              <a:t>AWR</a:t>
            </a:r>
            <a:r>
              <a:rPr lang="en-US" b="0" i="0" u="none" strike="noStrike" cap="none">
                <a:solidFill>
                  <a:schemeClr val="dk1"/>
                </a:solidFill>
                <a:latin typeface="Calibri"/>
                <a:ea typeface="Calibri"/>
                <a:cs typeface="Calibri"/>
                <a:sym typeface="Calibri"/>
              </a:rPr>
              <a:t>, the </a:t>
            </a:r>
            <a:r>
              <a:rPr lang="en-US" b="0" i="0" u="sng" strike="noStrike" cap="none">
                <a:solidFill>
                  <a:schemeClr val="hlink"/>
                </a:solidFill>
                <a:latin typeface="Calibri"/>
                <a:ea typeface="Calibri"/>
                <a:cs typeface="Calibri"/>
                <a:sym typeface="Calibri"/>
                <a:hlinkClick r:id="rId5"/>
              </a:rPr>
              <a:t>Guide</a:t>
            </a:r>
            <a:r>
              <a:rPr lang="en-US" b="0" i="0" u="none" strike="noStrike" cap="none">
                <a:solidFill>
                  <a:schemeClr val="dk1"/>
                </a:solidFill>
                <a:latin typeface="Calibri"/>
                <a:ea typeface="Calibri"/>
                <a:cs typeface="Calibri"/>
                <a:sym typeface="Calibri"/>
              </a:rPr>
              <a:t>, the </a:t>
            </a:r>
            <a:r>
              <a:rPr lang="en-US" b="0" i="0" u="sng" strike="noStrike" cap="none">
                <a:solidFill>
                  <a:schemeClr val="hlink"/>
                </a:solidFill>
                <a:latin typeface="Calibri"/>
                <a:ea typeface="Calibri"/>
                <a:cs typeface="Calibri"/>
                <a:sym typeface="Calibri"/>
                <a:hlinkClick r:id="rId6"/>
              </a:rPr>
              <a:t>Ag Guide</a:t>
            </a:r>
            <a:r>
              <a:rPr lang="en-US" b="0" i="0" u="none" strike="noStrike" cap="none">
                <a:solidFill>
                  <a:schemeClr val="dk1"/>
                </a:solidFill>
                <a:latin typeface="Calibri"/>
                <a:ea typeface="Calibri"/>
                <a:cs typeface="Calibri"/>
                <a:sym typeface="Calibri"/>
              </a:rPr>
              <a:t>, </a:t>
            </a:r>
            <a:r>
              <a:rPr lang="en-US" b="0" i="0" u="sng" strike="noStrike" cap="none">
                <a:solidFill>
                  <a:schemeClr val="hlink"/>
                </a:solidFill>
                <a:latin typeface="Calibri"/>
                <a:ea typeface="Calibri"/>
                <a:cs typeface="Calibri"/>
                <a:sym typeface="Calibri"/>
                <a:hlinkClick r:id="rId7"/>
              </a:rPr>
              <a:t>OLAW guidance</a:t>
            </a:r>
            <a:r>
              <a:rPr lang="en-US" b="0" i="0" u="none" strike="noStrike" cap="none">
                <a:solidFill>
                  <a:schemeClr val="dk1"/>
                </a:solidFill>
                <a:latin typeface="Calibri"/>
                <a:ea typeface="Calibri"/>
                <a:cs typeface="Calibri"/>
                <a:sym typeface="Calibri"/>
              </a:rPr>
              <a:t>) and participants’ own institutional guidance on conducting Continuing Review; summarize key points; discuss results with another group or write out for all to see; discuss and defend the differences and similarities between the PHS &amp; the AWR Continuing Review.</a:t>
            </a:r>
          </a:p>
          <a:p>
            <a:pPr marL="0" marR="0" lvl="0" indent="0" algn="l" rtl="0">
              <a:spcBef>
                <a:spcPts val="300"/>
              </a:spcBef>
              <a:buSzPct val="25000"/>
              <a:buNone/>
            </a:pPr>
            <a:endParaRPr b="0" i="0" u="none" strike="noStrike" cap="none">
              <a:solidFill>
                <a:schemeClr val="dk1"/>
              </a:solidFill>
              <a:latin typeface="Calibri"/>
              <a:ea typeface="Calibri"/>
              <a:cs typeface="Calibri"/>
              <a:sym typeface="Calibri"/>
            </a:endParaRPr>
          </a:p>
          <a:p>
            <a:pPr marL="171450" marR="0" lvl="0" indent="-171450" algn="l" rtl="0">
              <a:spcBef>
                <a:spcPts val="0"/>
              </a:spcBef>
              <a:buClr>
                <a:schemeClr val="dk1"/>
              </a:buClr>
              <a:buSzPct val="100000"/>
              <a:buFont typeface="Arial"/>
              <a:buChar char="•"/>
            </a:pPr>
            <a:r>
              <a:rPr lang="en-US" b="0" i="0" u="none" strike="noStrike" cap="none">
                <a:solidFill>
                  <a:schemeClr val="dk1"/>
                </a:solidFill>
                <a:latin typeface="Calibri"/>
                <a:ea typeface="Calibri"/>
                <a:cs typeface="Calibri"/>
                <a:sym typeface="Calibri"/>
              </a:rPr>
              <a:t>Have each group meet with another group to go over key points of the standard they were assigned.  Repeat until all groups have heard about all standards.  (10-15 minutes)  </a:t>
            </a:r>
          </a:p>
          <a:p>
            <a:pPr marL="0" marR="0" lvl="0" indent="0" algn="l" rtl="0">
              <a:spcBef>
                <a:spcPts val="0"/>
              </a:spcBef>
              <a:buSzPct val="25000"/>
              <a:buNone/>
            </a:pPr>
            <a:r>
              <a:rPr lang="en-US"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b="0" i="0" u="none" strike="noStrike" cap="none">
                <a:solidFill>
                  <a:schemeClr val="dk1"/>
                </a:solidFill>
                <a:latin typeface="Calibri"/>
                <a:ea typeface="Calibri"/>
                <a:cs typeface="Calibri"/>
                <a:sym typeface="Calibri"/>
              </a:rPr>
              <a:t>OR</a:t>
            </a:r>
          </a:p>
          <a:p>
            <a:pPr marL="0" marR="0" lvl="0" indent="0" algn="l" rtl="0">
              <a:spcBef>
                <a:spcPts val="0"/>
              </a:spcBef>
              <a:buSzPct val="25000"/>
              <a:buNone/>
            </a:pPr>
            <a:r>
              <a:rPr lang="en-US" b="0" i="0" u="none" strike="noStrike" cap="none">
                <a:solidFill>
                  <a:schemeClr val="dk1"/>
                </a:solidFill>
                <a:latin typeface="Calibri"/>
                <a:ea typeface="Calibri"/>
                <a:cs typeface="Calibri"/>
                <a:sym typeface="Calibri"/>
              </a:rPr>
              <a:t> </a:t>
            </a:r>
          </a:p>
          <a:p>
            <a:pPr marL="171450" marR="0" lvl="0" indent="-171450" algn="l" rtl="0">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Have each group report out the key points of their assigned standard and the instructor writes them on a poster board/easel. </a:t>
            </a:r>
          </a:p>
          <a:p>
            <a:pPr marL="0" marR="0" lvl="0" indent="0" algn="l" rtl="0">
              <a:lnSpc>
                <a:spcPct val="110000"/>
              </a:lnSpc>
              <a:spcBef>
                <a:spcPts val="600"/>
              </a:spcBef>
              <a:spcAft>
                <a:spcPts val="0"/>
              </a:spcAft>
              <a:buSzPct val="25000"/>
              <a:buNone/>
            </a:pPr>
            <a:endParaRPr b="0" i="0" u="none" strike="noStrike" cap="none">
              <a:solidFill>
                <a:schemeClr val="dk1"/>
              </a:solidFill>
              <a:latin typeface="Calibri"/>
              <a:ea typeface="Calibri"/>
              <a:cs typeface="Calibri"/>
              <a:sym typeface="Calibri"/>
            </a:endParaRPr>
          </a:p>
          <a:p>
            <a:pPr marL="0" marR="0" lvl="0" indent="0" algn="l" rtl="0">
              <a:lnSpc>
                <a:spcPct val="110000"/>
              </a:lnSpc>
              <a:spcBef>
                <a:spcPts val="600"/>
              </a:spcBef>
              <a:spcAft>
                <a:spcPts val="0"/>
              </a:spcAft>
              <a:buSzPct val="25000"/>
              <a:buNone/>
            </a:pPr>
            <a:r>
              <a:rPr lang="en-US" b="0" i="0" u="none" strike="noStrike" cap="none">
                <a:solidFill>
                  <a:schemeClr val="dk1"/>
                </a:solidFill>
                <a:latin typeface="Calibri"/>
                <a:ea typeface="Calibri"/>
                <a:cs typeface="Calibri"/>
                <a:sym typeface="Calibri"/>
              </a:rPr>
              <a:t>SUMMATIVE ASSESSMENT</a:t>
            </a:r>
          </a:p>
          <a:p>
            <a:pPr marL="0" marR="0" lvl="0" indent="0" algn="l" rtl="0">
              <a:lnSpc>
                <a:spcPct val="110000"/>
              </a:lnSpc>
              <a:spcBef>
                <a:spcPts val="600"/>
              </a:spcBef>
              <a:spcAft>
                <a:spcPts val="0"/>
              </a:spcAft>
              <a:buSzPct val="25000"/>
              <a:buNone/>
            </a:pPr>
            <a:endParaRPr/>
          </a:p>
          <a:p>
            <a:pPr marL="0" marR="0" lvl="0" indent="0" algn="l" rtl="0">
              <a:spcBef>
                <a:spcPts val="300"/>
              </a:spcBef>
              <a:buSzPct val="25000"/>
              <a:buNone/>
            </a:pPr>
            <a:r>
              <a:rPr lang="en-US" b="0" i="0" u="none" strike="noStrike" cap="none">
                <a:solidFill>
                  <a:srgbClr val="000000"/>
                </a:solidFill>
                <a:latin typeface="Calibri"/>
                <a:ea typeface="Calibri"/>
                <a:cs typeface="Calibri"/>
                <a:sym typeface="Calibri"/>
              </a:rPr>
              <a:t>CASE SCENARIOS WITH POLLING:</a:t>
            </a:r>
          </a:p>
          <a:p>
            <a:pPr marL="0" marR="0" lvl="0" indent="0" algn="l" rtl="0">
              <a:spcBef>
                <a:spcPts val="300"/>
              </a:spcBef>
              <a:buSzPct val="25000"/>
              <a:buNone/>
            </a:pPr>
            <a:r>
              <a:rPr lang="en-US">
                <a:solidFill>
                  <a:srgbClr val="000000"/>
                </a:solidFill>
              </a:rPr>
              <a:t>T</a:t>
            </a:r>
            <a:r>
              <a:rPr lang="en-US" b="0" i="0" u="none" strike="noStrike" cap="none">
                <a:solidFill>
                  <a:srgbClr val="000000"/>
                </a:solidFill>
                <a:latin typeface="Calibri"/>
                <a:ea typeface="Calibri"/>
                <a:cs typeface="Calibri"/>
                <a:sym typeface="Calibri"/>
              </a:rPr>
              <a:t>he f</a:t>
            </a:r>
            <a:r>
              <a:rPr lang="en-US" b="0" i="0" u="none" strike="noStrike" cap="none">
                <a:solidFill>
                  <a:schemeClr val="dk1"/>
                </a:solidFill>
                <a:latin typeface="Calibri"/>
                <a:ea typeface="Calibri"/>
                <a:cs typeface="Calibri"/>
                <a:sym typeface="Calibri"/>
              </a:rPr>
              <a:t>ollowing assessments may be conducted as discussions, exercises, or exams as however is appropriate to the audience, venue, and time available for training.</a:t>
            </a:r>
          </a:p>
          <a:p>
            <a:pPr marL="0" marR="0" lvl="0" indent="0" algn="l" rtl="0">
              <a:spcBef>
                <a:spcPts val="0"/>
              </a:spcBef>
              <a:buSzPct val="25000"/>
              <a:buNone/>
            </a:pPr>
            <a:r>
              <a:rPr lang="en-US"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b="0" i="0" u="sng" strike="noStrike" cap="none">
                <a:solidFill>
                  <a:schemeClr val="dk1"/>
                </a:solidFill>
                <a:latin typeface="Calibri"/>
                <a:ea typeface="Calibri"/>
                <a:cs typeface="Calibri"/>
                <a:sym typeface="Calibri"/>
              </a:rPr>
              <a:t>Case Scenarios</a:t>
            </a:r>
          </a:p>
          <a:p>
            <a:pPr marL="0" marR="0" lvl="0" indent="0" algn="l" rtl="0">
              <a:spcBef>
                <a:spcPts val="0"/>
              </a:spcBef>
              <a:buSzPct val="25000"/>
              <a:buNone/>
            </a:pPr>
            <a:r>
              <a:rPr lang="en-US" b="0" i="0" u="none" strike="noStrike" cap="none">
                <a:solidFill>
                  <a:schemeClr val="dk1"/>
                </a:solidFill>
                <a:latin typeface="Calibri"/>
                <a:ea typeface="Calibri"/>
                <a:cs typeface="Calibri"/>
                <a:sym typeface="Calibri"/>
              </a:rPr>
              <a:t>For each of the following scenarios, address the following questions:</a:t>
            </a:r>
          </a:p>
          <a:p>
            <a:pPr marL="628650" marR="0" lvl="1" indent="-171450" algn="l" rtl="0">
              <a:spcBef>
                <a:spcPts val="0"/>
              </a:spcBef>
              <a:buClr>
                <a:schemeClr val="dk1"/>
              </a:buClr>
              <a:buSzPct val="100000"/>
              <a:buFont typeface="Arial"/>
              <a:buChar char="•"/>
            </a:pPr>
            <a:r>
              <a:rPr lang="en-US" b="0" i="0" u="none" strike="noStrike" cap="none">
                <a:solidFill>
                  <a:schemeClr val="dk1"/>
                </a:solidFill>
                <a:latin typeface="Calibri"/>
                <a:ea typeface="Calibri"/>
                <a:cs typeface="Calibri"/>
                <a:sym typeface="Calibri"/>
              </a:rPr>
              <a:t>Does this meet the AW and PHS requirements? Why or why not?</a:t>
            </a:r>
          </a:p>
          <a:p>
            <a:pPr marL="628650" marR="0" lvl="1" indent="-171450" algn="l" rtl="0">
              <a:spcBef>
                <a:spcPts val="0"/>
              </a:spcBef>
              <a:buClr>
                <a:schemeClr val="dk1"/>
              </a:buClr>
              <a:buSzPct val="100000"/>
              <a:buFont typeface="Arial"/>
              <a:buChar char="•"/>
            </a:pPr>
            <a:r>
              <a:rPr lang="en-US" b="0" i="0" u="none" strike="noStrike" cap="none">
                <a:solidFill>
                  <a:schemeClr val="dk1"/>
                </a:solidFill>
                <a:latin typeface="Calibri"/>
                <a:ea typeface="Calibri"/>
                <a:cs typeface="Calibri"/>
                <a:sym typeface="Calibri"/>
              </a:rPr>
              <a:t>Is this an effective mechanism for continuing review? Why or why not?</a:t>
            </a:r>
          </a:p>
          <a:p>
            <a:pPr marL="0" marR="0" lvl="0" indent="0" algn="l" rtl="0">
              <a:spcBef>
                <a:spcPts val="0"/>
              </a:spcBef>
              <a:buSzPct val="25000"/>
              <a:buNone/>
            </a:pPr>
            <a:r>
              <a:rPr lang="en-US"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b="1" i="0" u="none" strike="noStrike" cap="none">
                <a:solidFill>
                  <a:schemeClr val="dk1"/>
                </a:solidFill>
                <a:latin typeface="Calibri"/>
                <a:ea typeface="Calibri"/>
                <a:cs typeface="Calibri"/>
                <a:sym typeface="Calibri"/>
              </a:rPr>
              <a:t>Scenario 1:</a:t>
            </a:r>
            <a:r>
              <a:rPr lang="en-US" b="0" i="0" u="none" strike="noStrike" cap="none">
                <a:solidFill>
                  <a:schemeClr val="dk1"/>
                </a:solidFill>
                <a:latin typeface="Calibri"/>
                <a:ea typeface="Calibri"/>
                <a:cs typeface="Calibri"/>
                <a:sym typeface="Calibri"/>
              </a:rPr>
              <a:t> For purposes of continuing review, a committee reviews summaries of PAM reports of all active research studies at its semi-annual program review. </a:t>
            </a:r>
          </a:p>
          <a:p>
            <a:pPr marL="0" marR="0" lvl="0" indent="0" algn="l" rtl="0">
              <a:spcBef>
                <a:spcPts val="0"/>
              </a:spcBef>
              <a:buSzPct val="25000"/>
              <a:buNone/>
            </a:pPr>
            <a:r>
              <a:rPr lang="en-US" b="0" i="0" u="none" strike="noStrike" cap="none">
                <a:solidFill>
                  <a:schemeClr val="dk1"/>
                </a:solidFill>
                <a:latin typeface="Calibri"/>
                <a:ea typeface="Calibri"/>
                <a:cs typeface="Calibri"/>
                <a:sym typeface="Calibri"/>
              </a:rPr>
              <a:t> </a:t>
            </a:r>
          </a:p>
          <a:p>
            <a:pPr marL="0" marR="0" lvl="0" indent="0" algn="l" rtl="0">
              <a:spcBef>
                <a:spcPts val="0"/>
              </a:spcBef>
              <a:spcAft>
                <a:spcPts val="0"/>
              </a:spcAft>
              <a:buSzPct val="25000"/>
              <a:buNone/>
            </a:pPr>
            <a:r>
              <a:rPr lang="en-US" b="1" i="0" u="none" strike="noStrike" cap="none">
                <a:solidFill>
                  <a:schemeClr val="dk1"/>
                </a:solidFill>
                <a:latin typeface="Calibri"/>
                <a:ea typeface="Calibri"/>
                <a:cs typeface="Calibri"/>
                <a:sym typeface="Calibri"/>
              </a:rPr>
              <a:t>Scenario 2:</a:t>
            </a:r>
            <a:r>
              <a:rPr lang="en-US" b="0" i="0" u="none" strike="noStrike" cap="none">
                <a:solidFill>
                  <a:schemeClr val="dk1"/>
                </a:solidFill>
                <a:latin typeface="Calibri"/>
                <a:ea typeface="Calibri"/>
                <a:cs typeface="Calibri"/>
                <a:sym typeface="Calibri"/>
              </a:rPr>
              <a:t> For purposes of continuing review, the AV reports to the IACUC at every meeting on the adherence of studies to protocols.</a:t>
            </a:r>
          </a:p>
          <a:p>
            <a:pPr marL="0" marR="0" lvl="0" indent="0" algn="l" rtl="0">
              <a:lnSpc>
                <a:spcPct val="110000"/>
              </a:lnSpc>
              <a:spcBef>
                <a:spcPts val="300"/>
              </a:spcBef>
              <a:spcAft>
                <a:spcPts val="0"/>
              </a:spcAft>
              <a:buSzPct val="25000"/>
              <a:buNone/>
            </a:pPr>
            <a:endParaRPr b="0" i="0" u="none" strike="noStrike" cap="none">
              <a:solidFill>
                <a:srgbClr val="C9C9C9"/>
              </a:solidFill>
              <a:latin typeface="Calibri"/>
              <a:ea typeface="Calibri"/>
              <a:cs typeface="Calibri"/>
              <a:sym typeface="Calibri"/>
            </a:endParaRPr>
          </a:p>
          <a:p>
            <a:pPr marL="0" marR="0" lvl="0" indent="0" algn="l" rtl="0">
              <a:lnSpc>
                <a:spcPct val="110000"/>
              </a:lnSpc>
              <a:spcBef>
                <a:spcPts val="600"/>
              </a:spcBef>
              <a:spcAft>
                <a:spcPts val="0"/>
              </a:spcAft>
              <a:buSzPct val="25000"/>
              <a:buNone/>
            </a:pPr>
            <a:r>
              <a:rPr lang="en-US" b="0" i="0" u="none" strike="noStrike" cap="none">
                <a:solidFill>
                  <a:srgbClr val="000000"/>
                </a:solidFill>
                <a:latin typeface="Calibri"/>
                <a:ea typeface="Calibri"/>
                <a:cs typeface="Calibri"/>
                <a:sym typeface="Calibri"/>
              </a:rPr>
              <a:t>SUMMATIVE ASSESSMENT</a:t>
            </a:r>
          </a:p>
          <a:p>
            <a:pPr marL="0" marR="0" lvl="0" indent="0" algn="l" rtl="0">
              <a:lnSpc>
                <a:spcPct val="110000"/>
              </a:lnSpc>
              <a:spcBef>
                <a:spcPts val="600"/>
              </a:spcBef>
              <a:spcAft>
                <a:spcPts val="0"/>
              </a:spcAft>
              <a:buSzPct val="25000"/>
              <a:buNone/>
            </a:pPr>
            <a:r>
              <a:rPr lang="en-US" b="0" i="0" u="none" strike="noStrike" cap="none">
                <a:solidFill>
                  <a:srgbClr val="000000"/>
                </a:solidFill>
                <a:latin typeface="Calibri"/>
                <a:ea typeface="Calibri"/>
                <a:cs typeface="Calibri"/>
                <a:sym typeface="Calibri"/>
              </a:rPr>
              <a:t>DISCUSSION: </a:t>
            </a:r>
          </a:p>
          <a:p>
            <a:pPr marL="0" marR="0" lvl="0" indent="0" algn="l" rtl="0">
              <a:lnSpc>
                <a:spcPct val="110000"/>
              </a:lnSpc>
              <a:spcBef>
                <a:spcPts val="600"/>
              </a:spcBef>
              <a:spcAft>
                <a:spcPts val="0"/>
              </a:spcAft>
              <a:buSzPct val="25000"/>
              <a:buNone/>
            </a:pPr>
            <a:r>
              <a:rPr lang="en-US" b="0" i="0" u="none" strike="noStrike" cap="none">
                <a:solidFill>
                  <a:srgbClr val="000000"/>
                </a:solidFill>
                <a:latin typeface="Calibri"/>
                <a:ea typeface="Calibri"/>
                <a:cs typeface="Calibri"/>
                <a:sym typeface="Calibri"/>
              </a:rPr>
              <a:t>Ex</a:t>
            </a:r>
            <a:r>
              <a:rPr lang="en-US" b="0" i="0" u="none" strike="noStrike" cap="none">
                <a:solidFill>
                  <a:schemeClr val="dk1"/>
                </a:solidFill>
                <a:latin typeface="Calibri"/>
                <a:ea typeface="Calibri"/>
                <a:cs typeface="Calibri"/>
                <a:sym typeface="Calibri"/>
              </a:rPr>
              <a:t>plain the purpose of continuing review. </a:t>
            </a:r>
          </a:p>
          <a:p>
            <a:pPr marL="0" marR="0" lvl="0" indent="0" algn="l" rtl="0">
              <a:lnSpc>
                <a:spcPct val="110000"/>
              </a:lnSpc>
              <a:spcBef>
                <a:spcPts val="600"/>
              </a:spcBef>
              <a:spcAft>
                <a:spcPts val="0"/>
              </a:spcAft>
              <a:buSzPct val="25000"/>
              <a:buNone/>
            </a:pPr>
            <a:endParaRPr b="0" i="0" u="none" strike="noStrike" cap="none">
              <a:solidFill>
                <a:schemeClr val="dk1"/>
              </a:solidFill>
              <a:latin typeface="Calibri"/>
              <a:ea typeface="Calibri"/>
              <a:cs typeface="Calibri"/>
              <a:sym typeface="Calibri"/>
            </a:endParaRPr>
          </a:p>
          <a:p>
            <a:pPr marL="0" marR="0" lvl="0" indent="0" algn="l" rtl="0">
              <a:lnSpc>
                <a:spcPct val="110000"/>
              </a:lnSpc>
              <a:spcBef>
                <a:spcPts val="600"/>
              </a:spcBef>
              <a:spcAft>
                <a:spcPts val="0"/>
              </a:spcAft>
              <a:buSzPct val="25000"/>
              <a:buNone/>
            </a:pPr>
            <a:r>
              <a:rPr lang="en-US" b="0" i="0" u="none" strike="noStrike" cap="none">
                <a:solidFill>
                  <a:schemeClr val="dk1"/>
                </a:solidFill>
                <a:latin typeface="Calibri"/>
                <a:ea typeface="Calibri"/>
                <a:cs typeface="Calibri"/>
                <a:sym typeface="Calibri"/>
              </a:rPr>
              <a:t>SUMMATIVE ASSESSMENT</a:t>
            </a:r>
          </a:p>
          <a:p>
            <a:pPr marR="0" lvl="0" algn="l" rtl="0">
              <a:lnSpc>
                <a:spcPct val="110000"/>
              </a:lnSpc>
              <a:spcBef>
                <a:spcPts val="600"/>
              </a:spcBef>
              <a:spcAft>
                <a:spcPts val="0"/>
              </a:spcAft>
              <a:buNone/>
            </a:pPr>
            <a:r>
              <a:rPr lang="en-US" b="0" i="0" u="none" strike="noStrike" cap="none">
                <a:solidFill>
                  <a:srgbClr val="000000"/>
                </a:solidFill>
                <a:latin typeface="Calibri"/>
                <a:ea typeface="Calibri"/>
                <a:cs typeface="Calibri"/>
                <a:sym typeface="Calibri"/>
              </a:rPr>
              <a:t>DISCUSSION: </a:t>
            </a:r>
          </a:p>
          <a:p>
            <a:pPr marL="171450" marR="0" lvl="0" indent="-171450" algn="l" rtl="0">
              <a:lnSpc>
                <a:spcPct val="110000"/>
              </a:lnSpc>
              <a:spcBef>
                <a:spcPts val="60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Discuss and defend the differences and similarities between the PHS &amp; the AWR Continuing Review</a:t>
            </a:r>
          </a:p>
          <a:p>
            <a:pPr marL="171450" marR="0" lvl="0" indent="-171450" algn="l" rtl="0">
              <a:spcBef>
                <a:spcPts val="30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Contrast the time frame and frequency specified by the PHS Policy and AW Regulations.</a:t>
            </a:r>
          </a:p>
          <a:p>
            <a:pPr marL="0" marR="0" lvl="0" indent="0" algn="l" rtl="0">
              <a:lnSpc>
                <a:spcPct val="110000"/>
              </a:lnSpc>
              <a:spcBef>
                <a:spcPts val="600"/>
              </a:spcBef>
              <a:spcAft>
                <a:spcPts val="0"/>
              </a:spcAft>
              <a:buSzPct val="25000"/>
              <a:buNone/>
            </a:pPr>
            <a:endParaRPr b="0" i="0" u="none" strike="noStrike" cap="none">
              <a:solidFill>
                <a:schemeClr val="dk1"/>
              </a:solidFill>
              <a:latin typeface="Calibri"/>
              <a:ea typeface="Calibri"/>
              <a:cs typeface="Calibri"/>
              <a:sym typeface="Calibri"/>
            </a:endParaRPr>
          </a:p>
          <a:p>
            <a:pPr marL="0" marR="0" lvl="0" indent="0" algn="l" rtl="0">
              <a:lnSpc>
                <a:spcPct val="110000"/>
              </a:lnSpc>
              <a:spcBef>
                <a:spcPts val="600"/>
              </a:spcBef>
              <a:spcAft>
                <a:spcPts val="0"/>
              </a:spcAft>
              <a:buSzPct val="25000"/>
              <a:buNone/>
            </a:pPr>
            <a:endParaRPr b="0" i="0" u="none" strike="noStrike" cap="none">
              <a:solidFill>
                <a:schemeClr val="dk1"/>
              </a:solidFill>
              <a:latin typeface="Calibri"/>
              <a:ea typeface="Calibri"/>
              <a:cs typeface="Calibri"/>
              <a:sym typeface="Calibri"/>
            </a:endParaRPr>
          </a:p>
        </p:txBody>
      </p:sp>
      <p:sp>
        <p:nvSpPr>
          <p:cNvPr id="155" name="Shape 155"/>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p:nvPr/>
        </p:nvSpPr>
        <p:spPr>
          <a:xfrm>
            <a:off x="446533" y="3085765"/>
            <a:ext cx="11262866" cy="33048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ctrTitle"/>
          </p:nvPr>
        </p:nvSpPr>
        <p:spPr>
          <a:xfrm>
            <a:off x="581191" y="1020430"/>
            <a:ext cx="10993549" cy="1475012"/>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Cabin"/>
              <a:buNone/>
              <a:defRPr sz="3600" b="0" i="0" u="none" strike="noStrike" cap="none">
                <a:solidFill>
                  <a:schemeClr val="accen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21" name="Shape 21"/>
          <p:cNvSpPr txBox="1">
            <a:spLocks noGrp="1"/>
          </p:cNvSpPr>
          <p:nvPr>
            <p:ph type="subTitle" idx="1"/>
          </p:nvPr>
        </p:nvSpPr>
        <p:spPr>
          <a:xfrm>
            <a:off x="581193" y="2495444"/>
            <a:ext cx="10993545" cy="590320"/>
          </a:xfrm>
          <a:prstGeom prst="rect">
            <a:avLst/>
          </a:prstGeom>
          <a:noFill/>
          <a:ln>
            <a:noFill/>
          </a:ln>
        </p:spPr>
        <p:txBody>
          <a:bodyPr lIns="91425" tIns="91425" rIns="91425" bIns="91425" anchor="t" anchorCtr="0"/>
          <a:lstStyle>
            <a:lvl1pPr marL="0" marR="0" lvl="0" indent="0" algn="l" rtl="0">
              <a:spcBef>
                <a:spcPts val="320"/>
              </a:spcBef>
              <a:spcAft>
                <a:spcPts val="600"/>
              </a:spcAft>
              <a:buClr>
                <a:schemeClr val="accent2"/>
              </a:buClr>
              <a:buFont typeface="Noto Sans Symbols"/>
              <a:buNone/>
              <a:defRPr sz="1600" b="0" i="0" u="none" strike="noStrike" cap="none">
                <a:solidFill>
                  <a:schemeClr val="accent2"/>
                </a:solidFill>
                <a:latin typeface="Cabin"/>
                <a:ea typeface="Cabin"/>
                <a:cs typeface="Cabin"/>
                <a:sym typeface="Cabin"/>
              </a:defRPr>
            </a:lvl1pPr>
            <a:lvl2pPr marL="457200" marR="0" lvl="1" indent="0" algn="ctr" rtl="0">
              <a:spcBef>
                <a:spcPts val="320"/>
              </a:spcBef>
              <a:spcAft>
                <a:spcPts val="600"/>
              </a:spcAft>
              <a:buClr>
                <a:schemeClr val="accent2"/>
              </a:buClr>
              <a:buFont typeface="Noto Sans Symbols"/>
              <a:buNone/>
              <a:defRPr sz="1600" b="0" i="0" u="none" strike="noStrike" cap="none">
                <a:solidFill>
                  <a:srgbClr val="888888"/>
                </a:solidFill>
                <a:latin typeface="Cabin"/>
                <a:ea typeface="Cabin"/>
                <a:cs typeface="Cabin"/>
                <a:sym typeface="Cabin"/>
              </a:defRPr>
            </a:lvl2pPr>
            <a:lvl3pPr marL="914400" marR="0" lvl="2" indent="0" algn="ctr" rtl="0">
              <a:spcBef>
                <a:spcPts val="280"/>
              </a:spcBef>
              <a:spcAft>
                <a:spcPts val="600"/>
              </a:spcAft>
              <a:buClr>
                <a:schemeClr val="accent2"/>
              </a:buClr>
              <a:buFont typeface="Noto Sans Symbols"/>
              <a:buNone/>
              <a:defRPr sz="1400" b="0" i="0" u="none" strike="noStrike" cap="none">
                <a:solidFill>
                  <a:srgbClr val="888888"/>
                </a:solidFill>
                <a:latin typeface="Cabin"/>
                <a:ea typeface="Cabin"/>
                <a:cs typeface="Cabin"/>
                <a:sym typeface="Cabin"/>
              </a:defRPr>
            </a:lvl3pPr>
            <a:lvl4pPr marL="1371600" marR="0" lvl="3" indent="0" algn="ctr" rtl="0">
              <a:spcBef>
                <a:spcPts val="240"/>
              </a:spcBef>
              <a:spcAft>
                <a:spcPts val="600"/>
              </a:spcAft>
              <a:buClr>
                <a:schemeClr val="accent2"/>
              </a:buClr>
              <a:buFont typeface="Noto Sans Symbols"/>
              <a:buNone/>
              <a:defRPr sz="1200" b="0" i="0" u="none" strike="noStrike" cap="none">
                <a:solidFill>
                  <a:srgbClr val="888888"/>
                </a:solidFill>
                <a:latin typeface="Cabin"/>
                <a:ea typeface="Cabin"/>
                <a:cs typeface="Cabin"/>
                <a:sym typeface="Cabin"/>
              </a:defRPr>
            </a:lvl4pPr>
            <a:lvl5pPr marL="1828800" marR="0" lvl="4" indent="0" algn="ctr" rtl="0">
              <a:spcBef>
                <a:spcPts val="240"/>
              </a:spcBef>
              <a:spcAft>
                <a:spcPts val="600"/>
              </a:spcAft>
              <a:buClr>
                <a:schemeClr val="accent2"/>
              </a:buClr>
              <a:buFont typeface="Noto Sans Symbols"/>
              <a:buNone/>
              <a:defRPr sz="1200" b="0" i="0" u="none" strike="noStrike" cap="none">
                <a:solidFill>
                  <a:srgbClr val="888888"/>
                </a:solidFill>
                <a:latin typeface="Cabin"/>
                <a:ea typeface="Cabin"/>
                <a:cs typeface="Cabin"/>
                <a:sym typeface="Cabin"/>
              </a:defRPr>
            </a:lvl5pPr>
            <a:lvl6pPr marL="2286000" marR="0" lvl="5" indent="0" algn="ctr" rtl="0">
              <a:spcBef>
                <a:spcPts val="240"/>
              </a:spcBef>
              <a:spcAft>
                <a:spcPts val="600"/>
              </a:spcAft>
              <a:buClr>
                <a:schemeClr val="accent2"/>
              </a:buClr>
              <a:buFont typeface="Noto Sans Symbols"/>
              <a:buNone/>
              <a:defRPr sz="1200" b="0" i="0" u="none" strike="noStrike" cap="none">
                <a:solidFill>
                  <a:srgbClr val="888888"/>
                </a:solidFill>
                <a:latin typeface="Cabin"/>
                <a:ea typeface="Cabin"/>
                <a:cs typeface="Cabin"/>
                <a:sym typeface="Cabin"/>
              </a:defRPr>
            </a:lvl6pPr>
            <a:lvl7pPr marL="2743200" marR="0" lvl="6" indent="0" algn="ctr" rtl="0">
              <a:spcBef>
                <a:spcPts val="240"/>
              </a:spcBef>
              <a:spcAft>
                <a:spcPts val="600"/>
              </a:spcAft>
              <a:buClr>
                <a:schemeClr val="accent2"/>
              </a:buClr>
              <a:buFont typeface="Noto Sans Symbols"/>
              <a:buNone/>
              <a:defRPr sz="1200" b="0" i="0" u="none" strike="noStrike" cap="none">
                <a:solidFill>
                  <a:srgbClr val="888888"/>
                </a:solidFill>
                <a:latin typeface="Cabin"/>
                <a:ea typeface="Cabin"/>
                <a:cs typeface="Cabin"/>
                <a:sym typeface="Cabin"/>
              </a:defRPr>
            </a:lvl7pPr>
            <a:lvl8pPr marL="3200400" marR="0" lvl="7" indent="0" algn="ctr" rtl="0">
              <a:spcBef>
                <a:spcPts val="240"/>
              </a:spcBef>
              <a:spcAft>
                <a:spcPts val="600"/>
              </a:spcAft>
              <a:buClr>
                <a:schemeClr val="accent2"/>
              </a:buClr>
              <a:buFont typeface="Noto Sans Symbols"/>
              <a:buNone/>
              <a:defRPr sz="1200" b="0" i="0" u="none" strike="noStrike" cap="none">
                <a:solidFill>
                  <a:srgbClr val="888888"/>
                </a:solidFill>
                <a:latin typeface="Cabin"/>
                <a:ea typeface="Cabin"/>
                <a:cs typeface="Cabin"/>
                <a:sym typeface="Cabin"/>
              </a:defRPr>
            </a:lvl8pPr>
            <a:lvl9pPr marL="3657600" marR="0" lvl="8" indent="0" algn="ctr" rtl="0">
              <a:spcBef>
                <a:spcPts val="240"/>
              </a:spcBef>
              <a:spcAft>
                <a:spcPts val="600"/>
              </a:spcAft>
              <a:buClr>
                <a:schemeClr val="accent2"/>
              </a:buClr>
              <a:buFont typeface="Noto Sans Symbols"/>
              <a:buNone/>
              <a:defRPr sz="1200" b="0" i="0" u="none" strike="noStrike" cap="none">
                <a:solidFill>
                  <a:srgbClr val="888888"/>
                </a:solidFill>
                <a:latin typeface="Cabin"/>
                <a:ea typeface="Cabin"/>
                <a:cs typeface="Cabin"/>
                <a:sym typeface="Cabin"/>
              </a:defRPr>
            </a:lvl9pPr>
          </a:lstStyle>
          <a:p>
            <a:endParaRPr/>
          </a:p>
        </p:txBody>
      </p:sp>
      <p:sp>
        <p:nvSpPr>
          <p:cNvPr id="22" name="Shape 22"/>
          <p:cNvSpPr txBox="1">
            <a:spLocks noGrp="1"/>
          </p:cNvSpPr>
          <p:nvPr>
            <p:ph type="dt" idx="10"/>
          </p:nvPr>
        </p:nvSpPr>
        <p:spPr>
          <a:xfrm>
            <a:off x="7605950" y="5956137"/>
            <a:ext cx="2844800"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9F27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3" name="Shape 23"/>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9F27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4" name="Shape 24"/>
          <p:cNvSpPr txBox="1">
            <a:spLocks noGrp="1"/>
          </p:cNvSpPr>
          <p:nvPr>
            <p:ph type="sldNum" idx="12"/>
          </p:nvPr>
        </p:nvSpPr>
        <p:spPr>
          <a:xfrm>
            <a:off x="10558300" y="5956137"/>
            <a:ext cx="101644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rgbClr val="9F276A"/>
                </a:solidFill>
                <a:latin typeface="Cabin"/>
                <a:ea typeface="Cabin"/>
                <a:cs typeface="Cabin"/>
                <a:sym typeface="Cabin"/>
              </a:rPr>
              <a:t>‹#›</a:t>
            </a:fld>
            <a:endParaRPr lang="en-US" sz="900" b="0" i="0" u="none" strike="noStrike" cap="none">
              <a:solidFill>
                <a:srgbClr val="9F276A"/>
              </a:solidFill>
              <a:latin typeface="Cabin"/>
              <a:ea typeface="Cabin"/>
              <a:cs typeface="Cabin"/>
              <a:sym typeface="Cabi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9"/>
        <p:cNvGrpSpPr/>
        <p:nvPr/>
      </p:nvGrpSpPr>
      <p:grpSpPr>
        <a:xfrm>
          <a:off x="0" y="0"/>
          <a:ext cx="0" cy="0"/>
          <a:chOff x="0" y="0"/>
          <a:chExt cx="0" cy="0"/>
        </a:xfrm>
      </p:grpSpPr>
      <p:sp>
        <p:nvSpPr>
          <p:cNvPr id="90" name="Shape 90"/>
          <p:cNvSpPr/>
          <p:nvPr/>
        </p:nvSpPr>
        <p:spPr>
          <a:xfrm>
            <a:off x="8839200" y="599725"/>
            <a:ext cx="2906817" cy="5816949"/>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91" name="Shape 91"/>
          <p:cNvSpPr txBox="1">
            <a:spLocks noGrp="1"/>
          </p:cNvSpPr>
          <p:nvPr>
            <p:ph type="title"/>
          </p:nvPr>
        </p:nvSpPr>
        <p:spPr>
          <a:xfrm rot="5400000">
            <a:off x="7249746" y="2265180"/>
            <a:ext cx="5183073" cy="2004163"/>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bin"/>
              <a:buNone/>
              <a:defRPr sz="2800" b="0" i="0" u="none" strike="noStrike" cap="none">
                <a:solidFill>
                  <a:schemeClr val="l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2" name="Shape 92"/>
          <p:cNvSpPr txBox="1">
            <a:spLocks noGrp="1"/>
          </p:cNvSpPr>
          <p:nvPr>
            <p:ph type="body" idx="1"/>
          </p:nvPr>
        </p:nvSpPr>
        <p:spPr>
          <a:xfrm rot="5400000">
            <a:off x="2131526" y="-680876"/>
            <a:ext cx="5183073" cy="7896278"/>
          </a:xfrm>
          <a:prstGeom prst="rect">
            <a:avLst/>
          </a:prstGeom>
          <a:noFill/>
          <a:ln>
            <a:noFill/>
          </a:ln>
        </p:spPr>
        <p:txBody>
          <a:bodyPr lIns="91425" tIns="91425" rIns="91425" bIns="91425" anchor="t"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93" name="Shape 93"/>
          <p:cNvSpPr txBox="1">
            <a:spLocks noGrp="1"/>
          </p:cNvSpPr>
          <p:nvPr>
            <p:ph type="dt" idx="10"/>
          </p:nvPr>
        </p:nvSpPr>
        <p:spPr>
          <a:xfrm>
            <a:off x="8993672" y="5956137"/>
            <a:ext cx="1328141"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9F27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4" name="Shape 94"/>
          <p:cNvSpPr txBox="1">
            <a:spLocks noGrp="1"/>
          </p:cNvSpPr>
          <p:nvPr>
            <p:ph type="ftr" idx="11"/>
          </p:nvPr>
        </p:nvSpPr>
        <p:spPr>
          <a:xfrm>
            <a:off x="774922" y="5951810"/>
            <a:ext cx="7896278"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5" name="Shape 95"/>
          <p:cNvSpPr txBox="1">
            <a:spLocks noGrp="1"/>
          </p:cNvSpPr>
          <p:nvPr>
            <p:ph type="sldNum" idx="12"/>
          </p:nvPr>
        </p:nvSpPr>
        <p:spPr>
          <a:xfrm>
            <a:off x="10446614" y="5956137"/>
            <a:ext cx="1164195"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rgbClr val="9F276A"/>
                </a:solidFill>
                <a:latin typeface="Cabin"/>
                <a:ea typeface="Cabin"/>
                <a:cs typeface="Cabin"/>
                <a:sym typeface="Cabin"/>
              </a:rPr>
              <a:t>‹#›</a:t>
            </a:fld>
            <a:endParaRPr lang="en-US" sz="900" b="0" i="0" u="none" strike="noStrike" cap="none">
              <a:solidFill>
                <a:srgbClr val="9F276A"/>
              </a:solidFill>
              <a:latin typeface="Cabin"/>
              <a:ea typeface="Cabin"/>
              <a:cs typeface="Cabin"/>
              <a:sym typeface="Cabi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p:nvPr/>
        </p:nvSpPr>
        <p:spPr>
          <a:xfrm>
            <a:off x="440285" y="614406"/>
            <a:ext cx="11309338" cy="1189298"/>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581191" y="702156"/>
            <a:ext cx="11029616" cy="1013799"/>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bin"/>
              <a:buNone/>
              <a:defRPr sz="2800" b="0" i="0" u="none" strike="noStrike" cap="none">
                <a:solidFill>
                  <a:schemeClr val="l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28" name="Shape 28"/>
          <p:cNvSpPr txBox="1">
            <a:spLocks noGrp="1"/>
          </p:cNvSpPr>
          <p:nvPr>
            <p:ph type="body" idx="1"/>
          </p:nvPr>
        </p:nvSpPr>
        <p:spPr>
          <a:xfrm>
            <a:off x="581191" y="2180496"/>
            <a:ext cx="11029614" cy="3678303"/>
          </a:xfrm>
          <a:prstGeom prst="rect">
            <a:avLst/>
          </a:prstGeom>
          <a:noFill/>
          <a:ln>
            <a:noFill/>
          </a:ln>
        </p:spPr>
        <p:txBody>
          <a:bodyPr lIns="91425" tIns="91425" rIns="91425" bIns="91425" anchor="ctr"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29" name="Shape 29"/>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30" name="Shape 30"/>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31" name="Shape 31"/>
          <p:cNvSpPr txBox="1">
            <a:spLocks noGrp="1"/>
          </p:cNvSpPr>
          <p:nvPr>
            <p:ph type="sldNum" idx="12"/>
          </p:nvPr>
        </p:nvSpPr>
        <p:spPr>
          <a:xfrm>
            <a:off x="10558300" y="5956137"/>
            <a:ext cx="105250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2"/>
                </a:solidFill>
                <a:latin typeface="Cabin"/>
                <a:ea typeface="Cabin"/>
                <a:cs typeface="Cabin"/>
                <a:sym typeface="Cabin"/>
              </a:rPr>
              <a:t>‹#›</a:t>
            </a:fld>
            <a:endParaRPr lang="en-US" sz="9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sp>
        <p:nvSpPr>
          <p:cNvPr id="37" name="Shape 37"/>
          <p:cNvSpPr/>
          <p:nvPr/>
        </p:nvSpPr>
        <p:spPr>
          <a:xfrm>
            <a:off x="447816" y="5141973"/>
            <a:ext cx="11290859" cy="1258827"/>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38" name="Shape 38"/>
          <p:cNvSpPr txBox="1">
            <a:spLocks noGrp="1"/>
          </p:cNvSpPr>
          <p:nvPr>
            <p:ph type="title"/>
          </p:nvPr>
        </p:nvSpPr>
        <p:spPr>
          <a:xfrm>
            <a:off x="581193" y="3043909"/>
            <a:ext cx="11029614" cy="1497506"/>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Cabin"/>
              <a:buNone/>
              <a:defRPr sz="3600" b="0" i="0" u="none" strike="noStrike" cap="none">
                <a:solidFill>
                  <a:schemeClr val="accen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39" name="Shape 39"/>
          <p:cNvSpPr txBox="1">
            <a:spLocks noGrp="1"/>
          </p:cNvSpPr>
          <p:nvPr>
            <p:ph type="body" idx="1"/>
          </p:nvPr>
        </p:nvSpPr>
        <p:spPr>
          <a:xfrm>
            <a:off x="581191" y="4541417"/>
            <a:ext cx="11029614" cy="600555"/>
          </a:xfrm>
          <a:prstGeom prst="rect">
            <a:avLst/>
          </a:prstGeom>
          <a:noFill/>
          <a:ln>
            <a:noFill/>
          </a:ln>
        </p:spPr>
        <p:txBody>
          <a:bodyPr lIns="91425" tIns="91425" rIns="91425" bIns="91425" anchor="t" anchorCtr="0"/>
          <a:lstStyle>
            <a:lvl1pPr marL="0" marR="0" lvl="0" indent="0" algn="l" rtl="0">
              <a:spcBef>
                <a:spcPts val="360"/>
              </a:spcBef>
              <a:spcAft>
                <a:spcPts val="600"/>
              </a:spcAft>
              <a:buClr>
                <a:schemeClr val="accent2"/>
              </a:buClr>
              <a:buFont typeface="Noto Sans Symbols"/>
              <a:buNone/>
              <a:defRPr sz="1800" b="0" i="0" u="none" strike="noStrike" cap="none">
                <a:solidFill>
                  <a:schemeClr val="accent2"/>
                </a:solidFill>
                <a:latin typeface="Cabin"/>
                <a:ea typeface="Cabin"/>
                <a:cs typeface="Cabin"/>
                <a:sym typeface="Cabin"/>
              </a:defRPr>
            </a:lvl1pPr>
            <a:lvl2pPr marL="457200" marR="0" lvl="1" indent="0" algn="l" rtl="0">
              <a:spcBef>
                <a:spcPts val="360"/>
              </a:spcBef>
              <a:spcAft>
                <a:spcPts val="600"/>
              </a:spcAft>
              <a:buClr>
                <a:schemeClr val="accent2"/>
              </a:buClr>
              <a:buFont typeface="Noto Sans Symbols"/>
              <a:buNone/>
              <a:defRPr sz="1800" b="0" i="0" u="none" strike="noStrike" cap="none">
                <a:solidFill>
                  <a:srgbClr val="888888"/>
                </a:solidFill>
                <a:latin typeface="Cabin"/>
                <a:ea typeface="Cabin"/>
                <a:cs typeface="Cabin"/>
                <a:sym typeface="Cabin"/>
              </a:defRPr>
            </a:lvl2pPr>
            <a:lvl3pPr marL="914400" marR="0" lvl="2" indent="0" algn="l" rtl="0">
              <a:spcBef>
                <a:spcPts val="320"/>
              </a:spcBef>
              <a:spcAft>
                <a:spcPts val="600"/>
              </a:spcAft>
              <a:buClr>
                <a:schemeClr val="accent2"/>
              </a:buClr>
              <a:buFont typeface="Noto Sans Symbols"/>
              <a:buNone/>
              <a:defRPr sz="1600" b="0" i="0" u="none" strike="noStrike" cap="none">
                <a:solidFill>
                  <a:srgbClr val="888888"/>
                </a:solidFill>
                <a:latin typeface="Cabin"/>
                <a:ea typeface="Cabin"/>
                <a:cs typeface="Cabin"/>
                <a:sym typeface="Cabin"/>
              </a:defRPr>
            </a:lvl3pPr>
            <a:lvl4pPr marL="1371600" marR="0" lvl="3" indent="0" algn="l" rtl="0">
              <a:spcBef>
                <a:spcPts val="280"/>
              </a:spcBef>
              <a:spcAft>
                <a:spcPts val="600"/>
              </a:spcAft>
              <a:buClr>
                <a:schemeClr val="accent2"/>
              </a:buClr>
              <a:buFont typeface="Noto Sans Symbols"/>
              <a:buNone/>
              <a:defRPr sz="1400" b="0" i="0" u="none" strike="noStrike" cap="none">
                <a:solidFill>
                  <a:srgbClr val="888888"/>
                </a:solidFill>
                <a:latin typeface="Cabin"/>
                <a:ea typeface="Cabin"/>
                <a:cs typeface="Cabin"/>
                <a:sym typeface="Cabin"/>
              </a:defRPr>
            </a:lvl4pPr>
            <a:lvl5pPr marL="1828800" marR="0" lvl="4" indent="0" algn="l" rtl="0">
              <a:spcBef>
                <a:spcPts val="280"/>
              </a:spcBef>
              <a:spcAft>
                <a:spcPts val="600"/>
              </a:spcAft>
              <a:buClr>
                <a:schemeClr val="accent2"/>
              </a:buClr>
              <a:buFont typeface="Noto Sans Symbols"/>
              <a:buNone/>
              <a:defRPr sz="1400" b="0" i="0" u="none" strike="noStrike" cap="none">
                <a:solidFill>
                  <a:srgbClr val="888888"/>
                </a:solidFill>
                <a:latin typeface="Cabin"/>
                <a:ea typeface="Cabin"/>
                <a:cs typeface="Cabin"/>
                <a:sym typeface="Cabin"/>
              </a:defRPr>
            </a:lvl5pPr>
            <a:lvl6pPr marL="2286000" marR="0" lvl="5" indent="0" algn="l" rtl="0">
              <a:spcBef>
                <a:spcPts val="280"/>
              </a:spcBef>
              <a:spcAft>
                <a:spcPts val="600"/>
              </a:spcAft>
              <a:buClr>
                <a:schemeClr val="accent2"/>
              </a:buClr>
              <a:buFont typeface="Noto Sans Symbols"/>
              <a:buNone/>
              <a:defRPr sz="1400" b="0" i="0" u="none" strike="noStrike" cap="none">
                <a:solidFill>
                  <a:srgbClr val="888888"/>
                </a:solidFill>
                <a:latin typeface="Cabin"/>
                <a:ea typeface="Cabin"/>
                <a:cs typeface="Cabin"/>
                <a:sym typeface="Cabin"/>
              </a:defRPr>
            </a:lvl6pPr>
            <a:lvl7pPr marL="2743200" marR="0" lvl="6" indent="0" algn="l" rtl="0">
              <a:spcBef>
                <a:spcPts val="280"/>
              </a:spcBef>
              <a:spcAft>
                <a:spcPts val="600"/>
              </a:spcAft>
              <a:buClr>
                <a:schemeClr val="accent2"/>
              </a:buClr>
              <a:buFont typeface="Noto Sans Symbols"/>
              <a:buNone/>
              <a:defRPr sz="1400" b="0" i="0" u="none" strike="noStrike" cap="none">
                <a:solidFill>
                  <a:srgbClr val="888888"/>
                </a:solidFill>
                <a:latin typeface="Cabin"/>
                <a:ea typeface="Cabin"/>
                <a:cs typeface="Cabin"/>
                <a:sym typeface="Cabin"/>
              </a:defRPr>
            </a:lvl7pPr>
            <a:lvl8pPr marL="3200400" marR="0" lvl="7" indent="0" algn="l" rtl="0">
              <a:spcBef>
                <a:spcPts val="280"/>
              </a:spcBef>
              <a:spcAft>
                <a:spcPts val="600"/>
              </a:spcAft>
              <a:buClr>
                <a:schemeClr val="accent2"/>
              </a:buClr>
              <a:buFont typeface="Noto Sans Symbols"/>
              <a:buNone/>
              <a:defRPr sz="1400" b="0" i="0" u="none" strike="noStrike" cap="none">
                <a:solidFill>
                  <a:srgbClr val="888888"/>
                </a:solidFill>
                <a:latin typeface="Cabin"/>
                <a:ea typeface="Cabin"/>
                <a:cs typeface="Cabin"/>
                <a:sym typeface="Cabin"/>
              </a:defRPr>
            </a:lvl8pPr>
            <a:lvl9pPr marL="3657600" marR="0" lvl="8" indent="0" algn="l" rtl="0">
              <a:spcBef>
                <a:spcPts val="280"/>
              </a:spcBef>
              <a:spcAft>
                <a:spcPts val="600"/>
              </a:spcAft>
              <a:buClr>
                <a:schemeClr val="accent2"/>
              </a:buClr>
              <a:buFont typeface="Noto Sans Symbols"/>
              <a:buNone/>
              <a:defRPr sz="1400" b="0" i="0" u="none" strike="noStrike" cap="none">
                <a:solidFill>
                  <a:srgbClr val="888888"/>
                </a:solidFill>
                <a:latin typeface="Cabin"/>
                <a:ea typeface="Cabin"/>
                <a:cs typeface="Cabin"/>
                <a:sym typeface="Cabin"/>
              </a:defRPr>
            </a:lvl9pPr>
          </a:lstStyle>
          <a:p>
            <a:endParaRPr/>
          </a:p>
        </p:txBody>
      </p:sp>
      <p:sp>
        <p:nvSpPr>
          <p:cNvPr id="40" name="Shape 40"/>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9F27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1" name="Shape 41"/>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9F27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2" name="Shape 42"/>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rgbClr val="9F276A"/>
                </a:solidFill>
                <a:latin typeface="Cabin"/>
                <a:ea typeface="Cabin"/>
                <a:cs typeface="Cabin"/>
                <a:sym typeface="Cabin"/>
              </a:rPr>
              <a:t>‹#›</a:t>
            </a:fld>
            <a:endParaRPr lang="en-US" sz="900" b="0" i="0" u="none" strike="noStrike" cap="none">
              <a:solidFill>
                <a:srgbClr val="9F276A"/>
              </a:solidFill>
              <a:latin typeface="Cabin"/>
              <a:ea typeface="Cabin"/>
              <a:cs typeface="Cabin"/>
              <a:sym typeface="Cabi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3"/>
        <p:cNvGrpSpPr/>
        <p:nvPr/>
      </p:nvGrpSpPr>
      <p:grpSpPr>
        <a:xfrm>
          <a:off x="0" y="0"/>
          <a:ext cx="0" cy="0"/>
          <a:chOff x="0" y="0"/>
          <a:chExt cx="0" cy="0"/>
        </a:xfrm>
      </p:grpSpPr>
      <p:sp>
        <p:nvSpPr>
          <p:cNvPr id="44" name="Shape 44"/>
          <p:cNvSpPr/>
          <p:nvPr/>
        </p:nvSpPr>
        <p:spPr>
          <a:xfrm>
            <a:off x="445981" y="606554"/>
            <a:ext cx="11300035" cy="1258827"/>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581193" y="729658"/>
            <a:ext cx="11029616" cy="988331"/>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bin"/>
              <a:buNone/>
              <a:defRPr sz="2800" b="0" i="0" u="none" strike="noStrike" cap="none">
                <a:solidFill>
                  <a:schemeClr val="l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6" name="Shape 46"/>
          <p:cNvSpPr txBox="1">
            <a:spLocks noGrp="1"/>
          </p:cNvSpPr>
          <p:nvPr>
            <p:ph type="body" idx="1"/>
          </p:nvPr>
        </p:nvSpPr>
        <p:spPr>
          <a:xfrm>
            <a:off x="581193" y="2228002"/>
            <a:ext cx="5422389" cy="3633047"/>
          </a:xfrm>
          <a:prstGeom prst="rect">
            <a:avLst/>
          </a:prstGeom>
          <a:noFill/>
          <a:ln>
            <a:noFill/>
          </a:ln>
        </p:spPr>
        <p:txBody>
          <a:bodyPr lIns="91425" tIns="91425" rIns="91425" bIns="91425" anchor="ctr"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47" name="Shape 47"/>
          <p:cNvSpPr txBox="1">
            <a:spLocks noGrp="1"/>
          </p:cNvSpPr>
          <p:nvPr>
            <p:ph type="body" idx="2"/>
          </p:nvPr>
        </p:nvSpPr>
        <p:spPr>
          <a:xfrm>
            <a:off x="6188417" y="2228002"/>
            <a:ext cx="5422392" cy="3633047"/>
          </a:xfrm>
          <a:prstGeom prst="rect">
            <a:avLst/>
          </a:prstGeom>
          <a:noFill/>
          <a:ln>
            <a:noFill/>
          </a:ln>
        </p:spPr>
        <p:txBody>
          <a:bodyPr lIns="91425" tIns="91425" rIns="91425" bIns="91425" anchor="ctr"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48" name="Shape 48"/>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9" name="Shape 49"/>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0" name="Shape 50"/>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2"/>
                </a:solidFill>
                <a:latin typeface="Cabin"/>
                <a:ea typeface="Cabin"/>
                <a:cs typeface="Cabin"/>
                <a:sym typeface="Cabin"/>
              </a:rPr>
              <a:t>‹#›</a:t>
            </a:fld>
            <a:endParaRPr lang="en-US" sz="9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1"/>
        <p:cNvGrpSpPr/>
        <p:nvPr/>
      </p:nvGrpSpPr>
      <p:grpSpPr>
        <a:xfrm>
          <a:off x="0" y="0"/>
          <a:ext cx="0" cy="0"/>
          <a:chOff x="0" y="0"/>
          <a:chExt cx="0" cy="0"/>
        </a:xfrm>
      </p:grpSpPr>
      <p:sp>
        <p:nvSpPr>
          <p:cNvPr id="52" name="Shape 52"/>
          <p:cNvSpPr/>
          <p:nvPr/>
        </p:nvSpPr>
        <p:spPr>
          <a:xfrm>
            <a:off x="445981" y="606554"/>
            <a:ext cx="11300035" cy="1258827"/>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581193" y="729658"/>
            <a:ext cx="11029616" cy="988331"/>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bin"/>
              <a:buNone/>
              <a:defRPr sz="2800" b="0" i="0" u="none" strike="noStrike" cap="none">
                <a:solidFill>
                  <a:schemeClr val="l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4" name="Shape 54"/>
          <p:cNvSpPr txBox="1">
            <a:spLocks noGrp="1"/>
          </p:cNvSpPr>
          <p:nvPr>
            <p:ph type="body" idx="1"/>
          </p:nvPr>
        </p:nvSpPr>
        <p:spPr>
          <a:xfrm>
            <a:off x="887219" y="2250891"/>
            <a:ext cx="5087075" cy="536005"/>
          </a:xfrm>
          <a:prstGeom prst="rect">
            <a:avLst/>
          </a:prstGeom>
          <a:noFill/>
          <a:ln>
            <a:noFill/>
          </a:ln>
        </p:spPr>
        <p:txBody>
          <a:bodyPr lIns="91425" tIns="91425" rIns="91425" bIns="91425" anchor="b" anchorCtr="0"/>
          <a:lstStyle>
            <a:lvl1pPr marL="0" marR="0" lvl="0" indent="0" algn="l" rtl="0">
              <a:spcBef>
                <a:spcPts val="440"/>
              </a:spcBef>
              <a:spcAft>
                <a:spcPts val="600"/>
              </a:spcAft>
              <a:buClr>
                <a:schemeClr val="accent2"/>
              </a:buClr>
              <a:buFont typeface="Noto Sans Symbols"/>
              <a:buNone/>
              <a:defRPr sz="2200" b="0" i="0" u="none" strike="noStrike" cap="none">
                <a:solidFill>
                  <a:schemeClr val="accent2"/>
                </a:solidFill>
                <a:latin typeface="Cabin"/>
                <a:ea typeface="Cabin"/>
                <a:cs typeface="Cabin"/>
                <a:sym typeface="Cabin"/>
              </a:defRPr>
            </a:lvl1pPr>
            <a:lvl2pPr marL="457200" marR="0" lvl="1" indent="0" algn="l" rtl="0">
              <a:spcBef>
                <a:spcPts val="400"/>
              </a:spcBef>
              <a:spcAft>
                <a:spcPts val="600"/>
              </a:spcAft>
              <a:buClr>
                <a:schemeClr val="accent2"/>
              </a:buClr>
              <a:buFont typeface="Noto Sans Symbols"/>
              <a:buNone/>
              <a:defRPr sz="2000" b="1" i="0" u="none" strike="noStrike" cap="none">
                <a:solidFill>
                  <a:schemeClr val="dk2"/>
                </a:solidFill>
                <a:latin typeface="Cabin"/>
                <a:ea typeface="Cabin"/>
                <a:cs typeface="Cabin"/>
                <a:sym typeface="Cabin"/>
              </a:defRPr>
            </a:lvl2pPr>
            <a:lvl3pPr marL="914400" marR="0" lvl="2" indent="0" algn="l" rtl="0">
              <a:spcBef>
                <a:spcPts val="360"/>
              </a:spcBef>
              <a:spcAft>
                <a:spcPts val="600"/>
              </a:spcAft>
              <a:buClr>
                <a:schemeClr val="accent2"/>
              </a:buClr>
              <a:buFont typeface="Noto Sans Symbols"/>
              <a:buNone/>
              <a:defRPr sz="1800" b="1" i="0" u="none" strike="noStrike" cap="none">
                <a:solidFill>
                  <a:schemeClr val="dk2"/>
                </a:solidFill>
                <a:latin typeface="Cabin"/>
                <a:ea typeface="Cabin"/>
                <a:cs typeface="Cabin"/>
                <a:sym typeface="Cabin"/>
              </a:defRPr>
            </a:lvl3pPr>
            <a:lvl4pPr marL="1371600" marR="0" lvl="3"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4pPr>
            <a:lvl5pPr marL="1828800" marR="0" lvl="4"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5pPr>
            <a:lvl6pPr marL="2286000" marR="0" lvl="5"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6pPr>
            <a:lvl7pPr marL="2743200" marR="0" lvl="6"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7pPr>
            <a:lvl8pPr marL="3200400" marR="0" lvl="7"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8pPr>
            <a:lvl9pPr marL="3657600" marR="0" lvl="8"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9pPr>
          </a:lstStyle>
          <a:p>
            <a:endParaRPr/>
          </a:p>
        </p:txBody>
      </p:sp>
      <p:sp>
        <p:nvSpPr>
          <p:cNvPr id="55" name="Shape 55"/>
          <p:cNvSpPr txBox="1">
            <a:spLocks noGrp="1"/>
          </p:cNvSpPr>
          <p:nvPr>
            <p:ph type="body" idx="2"/>
          </p:nvPr>
        </p:nvSpPr>
        <p:spPr>
          <a:xfrm>
            <a:off x="581193" y="2926051"/>
            <a:ext cx="5393100" cy="2934998"/>
          </a:xfrm>
          <a:prstGeom prst="rect">
            <a:avLst/>
          </a:prstGeom>
          <a:noFill/>
          <a:ln>
            <a:noFill/>
          </a:ln>
        </p:spPr>
        <p:txBody>
          <a:bodyPr lIns="91425" tIns="91425" rIns="91425" bIns="91425" anchor="t"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56" name="Shape 56"/>
          <p:cNvSpPr txBox="1">
            <a:spLocks noGrp="1"/>
          </p:cNvSpPr>
          <p:nvPr>
            <p:ph type="body" idx="3"/>
          </p:nvPr>
        </p:nvSpPr>
        <p:spPr>
          <a:xfrm>
            <a:off x="6523735" y="2250891"/>
            <a:ext cx="5087072" cy="553372"/>
          </a:xfrm>
          <a:prstGeom prst="rect">
            <a:avLst/>
          </a:prstGeom>
          <a:noFill/>
          <a:ln>
            <a:noFill/>
          </a:ln>
        </p:spPr>
        <p:txBody>
          <a:bodyPr lIns="91425" tIns="91425" rIns="91425" bIns="91425" anchor="b" anchorCtr="0"/>
          <a:lstStyle>
            <a:lvl1pPr marL="0" marR="0" lvl="0" indent="0" algn="l" rtl="0">
              <a:spcBef>
                <a:spcPts val="440"/>
              </a:spcBef>
              <a:spcAft>
                <a:spcPts val="600"/>
              </a:spcAft>
              <a:buClr>
                <a:schemeClr val="accent2"/>
              </a:buClr>
              <a:buFont typeface="Noto Sans Symbols"/>
              <a:buNone/>
              <a:defRPr sz="2200" b="0" i="0" u="none" strike="noStrike" cap="none">
                <a:solidFill>
                  <a:schemeClr val="accent2"/>
                </a:solidFill>
                <a:latin typeface="Cabin"/>
                <a:ea typeface="Cabin"/>
                <a:cs typeface="Cabin"/>
                <a:sym typeface="Cabin"/>
              </a:defRPr>
            </a:lvl1pPr>
            <a:lvl2pPr marL="457200" marR="0" lvl="1" indent="0" algn="l" rtl="0">
              <a:spcBef>
                <a:spcPts val="400"/>
              </a:spcBef>
              <a:spcAft>
                <a:spcPts val="600"/>
              </a:spcAft>
              <a:buClr>
                <a:schemeClr val="accent2"/>
              </a:buClr>
              <a:buFont typeface="Noto Sans Symbols"/>
              <a:buNone/>
              <a:defRPr sz="2000" b="1" i="0" u="none" strike="noStrike" cap="none">
                <a:solidFill>
                  <a:schemeClr val="dk2"/>
                </a:solidFill>
                <a:latin typeface="Cabin"/>
                <a:ea typeface="Cabin"/>
                <a:cs typeface="Cabin"/>
                <a:sym typeface="Cabin"/>
              </a:defRPr>
            </a:lvl2pPr>
            <a:lvl3pPr marL="914400" marR="0" lvl="2" indent="0" algn="l" rtl="0">
              <a:spcBef>
                <a:spcPts val="360"/>
              </a:spcBef>
              <a:spcAft>
                <a:spcPts val="600"/>
              </a:spcAft>
              <a:buClr>
                <a:schemeClr val="accent2"/>
              </a:buClr>
              <a:buFont typeface="Noto Sans Symbols"/>
              <a:buNone/>
              <a:defRPr sz="1800" b="1" i="0" u="none" strike="noStrike" cap="none">
                <a:solidFill>
                  <a:schemeClr val="dk2"/>
                </a:solidFill>
                <a:latin typeface="Cabin"/>
                <a:ea typeface="Cabin"/>
                <a:cs typeface="Cabin"/>
                <a:sym typeface="Cabin"/>
              </a:defRPr>
            </a:lvl3pPr>
            <a:lvl4pPr marL="1371600" marR="0" lvl="3"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4pPr>
            <a:lvl5pPr marL="1828800" marR="0" lvl="4"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5pPr>
            <a:lvl6pPr marL="2286000" marR="0" lvl="5"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6pPr>
            <a:lvl7pPr marL="2743200" marR="0" lvl="6"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7pPr>
            <a:lvl8pPr marL="3200400" marR="0" lvl="7"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8pPr>
            <a:lvl9pPr marL="3657600" marR="0" lvl="8" indent="0" algn="l" rtl="0">
              <a:spcBef>
                <a:spcPts val="320"/>
              </a:spcBef>
              <a:spcAft>
                <a:spcPts val="600"/>
              </a:spcAft>
              <a:buClr>
                <a:schemeClr val="accent2"/>
              </a:buClr>
              <a:buFont typeface="Noto Sans Symbols"/>
              <a:buNone/>
              <a:defRPr sz="1600" b="1" i="0" u="none" strike="noStrike" cap="none">
                <a:solidFill>
                  <a:schemeClr val="dk2"/>
                </a:solidFill>
                <a:latin typeface="Cabin"/>
                <a:ea typeface="Cabin"/>
                <a:cs typeface="Cabin"/>
                <a:sym typeface="Cabin"/>
              </a:defRPr>
            </a:lvl9pPr>
          </a:lstStyle>
          <a:p>
            <a:endParaRPr/>
          </a:p>
        </p:txBody>
      </p:sp>
      <p:sp>
        <p:nvSpPr>
          <p:cNvPr id="57" name="Shape 57"/>
          <p:cNvSpPr txBox="1">
            <a:spLocks noGrp="1"/>
          </p:cNvSpPr>
          <p:nvPr>
            <p:ph type="body" idx="4"/>
          </p:nvPr>
        </p:nvSpPr>
        <p:spPr>
          <a:xfrm>
            <a:off x="6217708" y="2926051"/>
            <a:ext cx="5393100" cy="2934998"/>
          </a:xfrm>
          <a:prstGeom prst="rect">
            <a:avLst/>
          </a:prstGeom>
          <a:noFill/>
          <a:ln>
            <a:noFill/>
          </a:ln>
        </p:spPr>
        <p:txBody>
          <a:bodyPr lIns="91425" tIns="91425" rIns="91425" bIns="91425" anchor="t"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58" name="Shape 58"/>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9" name="Shape 59"/>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0" name="Shape 60"/>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2"/>
                </a:solidFill>
                <a:latin typeface="Cabin"/>
                <a:ea typeface="Cabin"/>
                <a:cs typeface="Cabin"/>
                <a:sym typeface="Cabin"/>
              </a:rPr>
              <a:t>‹#›</a:t>
            </a:fld>
            <a:endParaRPr lang="en-US" sz="9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p:nvPr/>
        </p:nvSpPr>
        <p:spPr>
          <a:xfrm>
            <a:off x="440683" y="606554"/>
            <a:ext cx="11300035" cy="1258827"/>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63" name="Shape 63"/>
          <p:cNvSpPr txBox="1">
            <a:spLocks noGrp="1"/>
          </p:cNvSpPr>
          <p:nvPr>
            <p:ph type="title"/>
          </p:nvPr>
        </p:nvSpPr>
        <p:spPr>
          <a:xfrm>
            <a:off x="575893" y="729658"/>
            <a:ext cx="11029616" cy="988331"/>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bin"/>
              <a:buNone/>
              <a:defRPr sz="2800" b="0" i="0" u="none" strike="noStrike" cap="none">
                <a:solidFill>
                  <a:schemeClr val="l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4" name="Shape 64"/>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5" name="Shape 65"/>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6" name="Shape 66"/>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2"/>
                </a:solidFill>
                <a:latin typeface="Cabin"/>
                <a:ea typeface="Cabin"/>
                <a:cs typeface="Cabin"/>
                <a:sym typeface="Cabin"/>
              </a:rPr>
              <a:t>‹#›</a:t>
            </a:fld>
            <a:endParaRPr lang="en-US" sz="9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7"/>
        <p:cNvGrpSpPr/>
        <p:nvPr/>
      </p:nvGrpSpPr>
      <p:grpSpPr>
        <a:xfrm>
          <a:off x="0" y="0"/>
          <a:ext cx="0" cy="0"/>
          <a:chOff x="0" y="0"/>
          <a:chExt cx="0" cy="0"/>
        </a:xfrm>
      </p:grpSpPr>
      <p:sp>
        <p:nvSpPr>
          <p:cNvPr id="68" name="Shape 68"/>
          <p:cNvSpPr/>
          <p:nvPr/>
        </p:nvSpPr>
        <p:spPr>
          <a:xfrm>
            <a:off x="447816" y="5141973"/>
            <a:ext cx="11298199" cy="1274702"/>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69" name="Shape 69"/>
          <p:cNvSpPr txBox="1">
            <a:spLocks noGrp="1"/>
          </p:cNvSpPr>
          <p:nvPr>
            <p:ph type="title"/>
          </p:nvPr>
        </p:nvSpPr>
        <p:spPr>
          <a:xfrm>
            <a:off x="581191" y="5262296"/>
            <a:ext cx="4909444" cy="689513"/>
          </a:xfrm>
          <a:prstGeom prst="rect">
            <a:avLst/>
          </a:prstGeom>
          <a:noFill/>
          <a:ln>
            <a:noFill/>
          </a:ln>
        </p:spPr>
        <p:txBody>
          <a:bodyPr lIns="91425" tIns="91425" rIns="91425" bIns="91425" anchor="ctr" anchorCtr="0"/>
          <a:lstStyle>
            <a:lvl1pPr marL="0" marR="0" lvl="0" indent="0" algn="l" rtl="0">
              <a:spcBef>
                <a:spcPts val="0"/>
              </a:spcBef>
              <a:buClr>
                <a:srgbClr val="9F276A"/>
              </a:buClr>
              <a:buFont typeface="Cabin"/>
              <a:buNone/>
              <a:defRPr sz="2000" b="0" i="0" u="none" strike="noStrike" cap="none">
                <a:solidFill>
                  <a:srgbClr val="9F276A"/>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0" name="Shape 70"/>
          <p:cNvSpPr txBox="1">
            <a:spLocks noGrp="1"/>
          </p:cNvSpPr>
          <p:nvPr>
            <p:ph type="body" idx="1"/>
          </p:nvPr>
        </p:nvSpPr>
        <p:spPr>
          <a:xfrm>
            <a:off x="447816" y="601200"/>
            <a:ext cx="11292840" cy="4204800"/>
          </a:xfrm>
          <a:prstGeom prst="rect">
            <a:avLst/>
          </a:prstGeom>
          <a:noFill/>
          <a:ln>
            <a:noFill/>
          </a:ln>
        </p:spPr>
        <p:txBody>
          <a:bodyPr lIns="91425" tIns="91425" rIns="91425" bIns="91425" anchor="ctr" anchorCtr="0"/>
          <a:lstStyle>
            <a:lvl1pPr marL="306000" marR="0" lvl="0" indent="-189160" algn="l" rtl="0">
              <a:spcBef>
                <a:spcPts val="400"/>
              </a:spcBef>
              <a:spcAft>
                <a:spcPts val="600"/>
              </a:spcAft>
              <a:buClr>
                <a:schemeClr val="accent2"/>
              </a:buClr>
              <a:buSzPct val="91999"/>
              <a:buFont typeface="Noto Sans Symbols"/>
              <a:buChar char="◼"/>
              <a:defRPr sz="2000" b="0" i="0" u="none" strike="noStrike" cap="none">
                <a:solidFill>
                  <a:schemeClr val="dk2"/>
                </a:solidFill>
                <a:latin typeface="Cabin"/>
                <a:ea typeface="Cabin"/>
                <a:cs typeface="Cabin"/>
                <a:sym typeface="Cabin"/>
              </a:defRPr>
            </a:lvl1pPr>
            <a:lvl2pPr marL="630000" marR="0" lvl="1" indent="-2073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2pPr>
            <a:lvl3pPr marL="900000" marR="0" lvl="2" indent="-1842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3pPr>
            <a:lvl4pPr marL="1242000" marR="0" lvl="3" indent="-156911"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4pPr>
            <a:lvl5pPr marL="1602000" marR="0" lvl="4" indent="-161311"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5pPr>
            <a:lvl6pPr marL="1899999" marR="0" lvl="5" indent="-154511"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6pPr>
            <a:lvl7pPr marL="2200000" marR="0" lvl="6" indent="-149711"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7pPr>
            <a:lvl8pPr marL="2500000" marR="0" lvl="7" indent="-157611"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8pPr>
            <a:lvl9pPr marL="2800000" marR="0" lvl="8" indent="-152811"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9pPr>
          </a:lstStyle>
          <a:p>
            <a:endParaRPr/>
          </a:p>
        </p:txBody>
      </p:sp>
      <p:sp>
        <p:nvSpPr>
          <p:cNvPr id="71" name="Shape 71"/>
          <p:cNvSpPr txBox="1">
            <a:spLocks noGrp="1"/>
          </p:cNvSpPr>
          <p:nvPr>
            <p:ph type="body" idx="2"/>
          </p:nvPr>
        </p:nvSpPr>
        <p:spPr>
          <a:xfrm>
            <a:off x="5740823" y="5262296"/>
            <a:ext cx="5869986" cy="689514"/>
          </a:xfrm>
          <a:prstGeom prst="rect">
            <a:avLst/>
          </a:prstGeom>
          <a:noFill/>
          <a:ln>
            <a:noFill/>
          </a:ln>
        </p:spPr>
        <p:txBody>
          <a:bodyPr lIns="91425" tIns="91425" rIns="91425" bIns="91425" anchor="ctr" anchorCtr="0"/>
          <a:lstStyle>
            <a:lvl1pPr marL="0" marR="0" lvl="0" indent="0" algn="r" rtl="0">
              <a:spcBef>
                <a:spcPts val="220"/>
              </a:spcBef>
              <a:spcAft>
                <a:spcPts val="600"/>
              </a:spcAft>
              <a:buClr>
                <a:schemeClr val="accent2"/>
              </a:buClr>
              <a:buFont typeface="Noto Sans Symbols"/>
              <a:buNone/>
              <a:defRPr sz="1100" b="0" i="0" u="none" strike="noStrike" cap="none">
                <a:solidFill>
                  <a:schemeClr val="lt1"/>
                </a:solidFill>
                <a:latin typeface="Cabin"/>
                <a:ea typeface="Cabin"/>
                <a:cs typeface="Cabin"/>
                <a:sym typeface="Cabin"/>
              </a:defRPr>
            </a:lvl1pPr>
            <a:lvl2pPr marL="457200" marR="0" lvl="1" indent="0" algn="l" rtl="0">
              <a:spcBef>
                <a:spcPts val="220"/>
              </a:spcBef>
              <a:spcAft>
                <a:spcPts val="600"/>
              </a:spcAft>
              <a:buClr>
                <a:schemeClr val="accent2"/>
              </a:buClr>
              <a:buFont typeface="Noto Sans Symbols"/>
              <a:buNone/>
              <a:defRPr sz="1100" b="0" i="0" u="none" strike="noStrike" cap="none">
                <a:solidFill>
                  <a:schemeClr val="dk2"/>
                </a:solidFill>
                <a:latin typeface="Cabin"/>
                <a:ea typeface="Cabin"/>
                <a:cs typeface="Cabin"/>
                <a:sym typeface="Cabin"/>
              </a:defRPr>
            </a:lvl2pPr>
            <a:lvl3pPr marL="914400" marR="0" lvl="2" indent="0" algn="l" rtl="0">
              <a:spcBef>
                <a:spcPts val="200"/>
              </a:spcBef>
              <a:spcAft>
                <a:spcPts val="600"/>
              </a:spcAft>
              <a:buClr>
                <a:schemeClr val="accent2"/>
              </a:buClr>
              <a:buFont typeface="Noto Sans Symbols"/>
              <a:buNone/>
              <a:defRPr sz="1000" b="0" i="0" u="none" strike="noStrike" cap="none">
                <a:solidFill>
                  <a:schemeClr val="dk2"/>
                </a:solidFill>
                <a:latin typeface="Cabin"/>
                <a:ea typeface="Cabin"/>
                <a:cs typeface="Cabin"/>
                <a:sym typeface="Cabin"/>
              </a:defRPr>
            </a:lvl3pPr>
            <a:lvl4pPr marL="1371600" marR="0" lvl="3"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4pPr>
            <a:lvl5pPr marL="1828800" marR="0" lvl="4"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5pPr>
            <a:lvl6pPr marL="2286000" marR="0" lvl="5"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6pPr>
            <a:lvl7pPr marL="2743200" marR="0" lvl="6"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7pPr>
            <a:lvl8pPr marL="3200400" marR="0" lvl="7"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8pPr>
            <a:lvl9pPr marL="3657600" marR="0" lvl="8"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9pPr>
          </a:lstStyle>
          <a:p>
            <a:endParaRPr/>
          </a:p>
        </p:txBody>
      </p:sp>
      <p:sp>
        <p:nvSpPr>
          <p:cNvPr id="72" name="Shape 72"/>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9F27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3" name="Shape 73"/>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9F27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4" name="Shape 74"/>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rgbClr val="9F276A"/>
                </a:solidFill>
                <a:latin typeface="Cabin"/>
                <a:ea typeface="Cabin"/>
                <a:cs typeface="Cabin"/>
                <a:sym typeface="Cabin"/>
              </a:rPr>
              <a:t>‹#›</a:t>
            </a:fld>
            <a:endParaRPr lang="en-US" sz="900" b="0" i="0" u="none" strike="noStrike" cap="none">
              <a:solidFill>
                <a:srgbClr val="9F276A"/>
              </a:solidFill>
              <a:latin typeface="Cabin"/>
              <a:ea typeface="Cabin"/>
              <a:cs typeface="Cabin"/>
              <a:sym typeface="Cabi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581193" y="4693389"/>
            <a:ext cx="11029616" cy="566737"/>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Cabin"/>
              <a:buNone/>
              <a:defRPr sz="2400" b="0" i="0" u="none" strike="noStrike" cap="none">
                <a:solidFill>
                  <a:schemeClr val="accen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7" name="Shape 77"/>
          <p:cNvSpPr>
            <a:spLocks noGrp="1"/>
          </p:cNvSpPr>
          <p:nvPr>
            <p:ph type="pic" idx="2"/>
          </p:nvPr>
        </p:nvSpPr>
        <p:spPr>
          <a:xfrm>
            <a:off x="447816" y="599725"/>
            <a:ext cx="11290858" cy="3557252"/>
          </a:xfrm>
          <a:prstGeom prst="rect">
            <a:avLst/>
          </a:prstGeom>
          <a:noFill/>
          <a:ln>
            <a:noFill/>
          </a:ln>
        </p:spPr>
        <p:txBody>
          <a:bodyPr lIns="91425" tIns="91425" rIns="91425" bIns="91425" anchor="t" anchorCtr="0"/>
          <a:lstStyle>
            <a:lvl1pPr marL="0" marR="0" lvl="0" indent="0" algn="ctr"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1pPr>
            <a:lvl2pPr marL="457200" marR="0" lvl="1"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2pPr>
            <a:lvl3pPr marL="914400" marR="0" lvl="2"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3pPr>
            <a:lvl4pPr marL="1371600" marR="0" lvl="3"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4pPr>
            <a:lvl5pPr marL="1828800" marR="0" lvl="4"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5pPr>
            <a:lvl6pPr marL="2286000" marR="0" lvl="5"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6pPr>
            <a:lvl7pPr marL="2743200" marR="0" lvl="6"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7pPr>
            <a:lvl8pPr marL="3200400" marR="0" lvl="7"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8pPr>
            <a:lvl9pPr marL="3657600" marR="0" lvl="8" indent="0" algn="l" rtl="0">
              <a:spcBef>
                <a:spcPts val="320"/>
              </a:spcBef>
              <a:spcAft>
                <a:spcPts val="600"/>
              </a:spcAft>
              <a:buClr>
                <a:schemeClr val="accent2"/>
              </a:buClr>
              <a:buFont typeface="Noto Sans Symbols"/>
              <a:buNone/>
              <a:defRPr sz="1600" b="0" i="0" u="none" strike="noStrike" cap="none">
                <a:solidFill>
                  <a:schemeClr val="dk2"/>
                </a:solidFill>
                <a:latin typeface="Cabin"/>
                <a:ea typeface="Cabin"/>
                <a:cs typeface="Cabin"/>
                <a:sym typeface="Cabin"/>
              </a:defRPr>
            </a:lvl9pPr>
          </a:lstStyle>
          <a:p>
            <a:endParaRPr/>
          </a:p>
        </p:txBody>
      </p:sp>
      <p:sp>
        <p:nvSpPr>
          <p:cNvPr id="78" name="Shape 78"/>
          <p:cNvSpPr txBox="1">
            <a:spLocks noGrp="1"/>
          </p:cNvSpPr>
          <p:nvPr>
            <p:ph type="body" idx="1"/>
          </p:nvPr>
        </p:nvSpPr>
        <p:spPr>
          <a:xfrm>
            <a:off x="581191" y="5260126"/>
            <a:ext cx="11029616" cy="598671"/>
          </a:xfrm>
          <a:prstGeom prst="rect">
            <a:avLst/>
          </a:prstGeom>
          <a:noFill/>
          <a:ln>
            <a:noFill/>
          </a:ln>
        </p:spPr>
        <p:txBody>
          <a:bodyPr lIns="91425" tIns="91425" rIns="91425" bIns="91425" anchor="ctr" anchorCtr="0"/>
          <a:lstStyle>
            <a:lvl1pPr marL="0" marR="0" lvl="0" indent="0" algn="l" rtl="0">
              <a:spcBef>
                <a:spcPts val="240"/>
              </a:spcBef>
              <a:spcAft>
                <a:spcPts val="600"/>
              </a:spcAft>
              <a:buClr>
                <a:schemeClr val="accent2"/>
              </a:buClr>
              <a:buFont typeface="Noto Sans Symbols"/>
              <a:buNone/>
              <a:defRPr sz="1200" b="0" i="0" u="none" strike="noStrike" cap="none">
                <a:solidFill>
                  <a:schemeClr val="dk2"/>
                </a:solidFill>
                <a:latin typeface="Cabin"/>
                <a:ea typeface="Cabin"/>
                <a:cs typeface="Cabin"/>
                <a:sym typeface="Cabin"/>
              </a:defRPr>
            </a:lvl1pPr>
            <a:lvl2pPr marL="457200" marR="0" lvl="1" indent="0" algn="l" rtl="0">
              <a:spcBef>
                <a:spcPts val="240"/>
              </a:spcBef>
              <a:spcAft>
                <a:spcPts val="600"/>
              </a:spcAft>
              <a:buClr>
                <a:schemeClr val="accent2"/>
              </a:buClr>
              <a:buFont typeface="Noto Sans Symbols"/>
              <a:buNone/>
              <a:defRPr sz="1200" b="0" i="0" u="none" strike="noStrike" cap="none">
                <a:solidFill>
                  <a:schemeClr val="dk2"/>
                </a:solidFill>
                <a:latin typeface="Cabin"/>
                <a:ea typeface="Cabin"/>
                <a:cs typeface="Cabin"/>
                <a:sym typeface="Cabin"/>
              </a:defRPr>
            </a:lvl2pPr>
            <a:lvl3pPr marL="914400" marR="0" lvl="2" indent="0" algn="l" rtl="0">
              <a:spcBef>
                <a:spcPts val="200"/>
              </a:spcBef>
              <a:spcAft>
                <a:spcPts val="600"/>
              </a:spcAft>
              <a:buClr>
                <a:schemeClr val="accent2"/>
              </a:buClr>
              <a:buFont typeface="Noto Sans Symbols"/>
              <a:buNone/>
              <a:defRPr sz="1000" b="0" i="0" u="none" strike="noStrike" cap="none">
                <a:solidFill>
                  <a:schemeClr val="dk2"/>
                </a:solidFill>
                <a:latin typeface="Cabin"/>
                <a:ea typeface="Cabin"/>
                <a:cs typeface="Cabin"/>
                <a:sym typeface="Cabin"/>
              </a:defRPr>
            </a:lvl3pPr>
            <a:lvl4pPr marL="1371600" marR="0" lvl="3"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4pPr>
            <a:lvl5pPr marL="1828800" marR="0" lvl="4"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5pPr>
            <a:lvl6pPr marL="2286000" marR="0" lvl="5"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6pPr>
            <a:lvl7pPr marL="2743200" marR="0" lvl="6"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7pPr>
            <a:lvl8pPr marL="3200400" marR="0" lvl="7"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8pPr>
            <a:lvl9pPr marL="3657600" marR="0" lvl="8" indent="0" algn="l" rtl="0">
              <a:spcBef>
                <a:spcPts val="180"/>
              </a:spcBef>
              <a:spcAft>
                <a:spcPts val="600"/>
              </a:spcAft>
              <a:buClr>
                <a:schemeClr val="accent2"/>
              </a:buClr>
              <a:buFont typeface="Noto Sans Symbols"/>
              <a:buNone/>
              <a:defRPr sz="900" b="0" i="0" u="none" strike="noStrike" cap="none">
                <a:solidFill>
                  <a:schemeClr val="dk2"/>
                </a:solidFill>
                <a:latin typeface="Cabin"/>
                <a:ea typeface="Cabin"/>
                <a:cs typeface="Cabin"/>
                <a:sym typeface="Cabin"/>
              </a:defRPr>
            </a:lvl9pPr>
          </a:lstStyle>
          <a:p>
            <a:endParaRPr/>
          </a:p>
        </p:txBody>
      </p:sp>
      <p:sp>
        <p:nvSpPr>
          <p:cNvPr id="79" name="Shape 79"/>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0" name="Shape 80"/>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1" name="Shape 81"/>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2"/>
                </a:solidFill>
                <a:latin typeface="Cabin"/>
                <a:ea typeface="Cabin"/>
                <a:cs typeface="Cabin"/>
                <a:sym typeface="Cabin"/>
              </a:rPr>
              <a:t>‹#›</a:t>
            </a:fld>
            <a:endParaRPr lang="en-US" sz="900" b="0" i="0" u="none" strike="noStrike" cap="none">
              <a:solidFill>
                <a:schemeClr val="accent2"/>
              </a:solidFill>
              <a:latin typeface="Cabin"/>
              <a:ea typeface="Cabin"/>
              <a:cs typeface="Cabin"/>
              <a:sym typeface="Cabi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2"/>
        <p:cNvGrpSpPr/>
        <p:nvPr/>
      </p:nvGrpSpPr>
      <p:grpSpPr>
        <a:xfrm>
          <a:off x="0" y="0"/>
          <a:ext cx="0" cy="0"/>
          <a:chOff x="0" y="0"/>
          <a:chExt cx="0" cy="0"/>
        </a:xfrm>
      </p:grpSpPr>
      <p:sp>
        <p:nvSpPr>
          <p:cNvPr id="83" name="Shape 83"/>
          <p:cNvSpPr/>
          <p:nvPr/>
        </p:nvSpPr>
        <p:spPr>
          <a:xfrm>
            <a:off x="440285" y="614406"/>
            <a:ext cx="11309338" cy="1189298"/>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84" name="Shape 84"/>
          <p:cNvSpPr txBox="1">
            <a:spLocks noGrp="1"/>
          </p:cNvSpPr>
          <p:nvPr>
            <p:ph type="title"/>
          </p:nvPr>
        </p:nvSpPr>
        <p:spPr>
          <a:xfrm>
            <a:off x="581191" y="702156"/>
            <a:ext cx="11029616" cy="1013799"/>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bin"/>
              <a:buNone/>
              <a:defRPr sz="2800" b="0" i="0" u="none" strike="noStrike" cap="none">
                <a:solidFill>
                  <a:schemeClr val="l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85" name="Shape 85"/>
          <p:cNvSpPr txBox="1">
            <a:spLocks noGrp="1"/>
          </p:cNvSpPr>
          <p:nvPr>
            <p:ph type="body" idx="1"/>
          </p:nvPr>
        </p:nvSpPr>
        <p:spPr>
          <a:xfrm rot="5400000">
            <a:off x="4334602" y="-1417408"/>
            <a:ext cx="3522794" cy="11029616"/>
          </a:xfrm>
          <a:prstGeom prst="rect">
            <a:avLst/>
          </a:prstGeom>
          <a:noFill/>
          <a:ln>
            <a:noFill/>
          </a:ln>
        </p:spPr>
        <p:txBody>
          <a:bodyPr lIns="91425" tIns="91425" rIns="91425" bIns="91425" anchor="t"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86" name="Shape 86"/>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7" name="Shape 87"/>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8" name="Shape 88"/>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2"/>
                </a:solidFill>
                <a:latin typeface="Cabin"/>
                <a:ea typeface="Cabin"/>
                <a:cs typeface="Cabin"/>
                <a:sym typeface="Cabin"/>
              </a:rPr>
              <a:t>‹#›</a:t>
            </a:fld>
            <a:endParaRPr lang="en-US" sz="900" b="0" i="0" u="none" strike="noStrike" cap="none">
              <a:solidFill>
                <a:schemeClr val="accent2"/>
              </a:solidFill>
              <a:latin typeface="Cabin"/>
              <a:ea typeface="Cabin"/>
              <a:cs typeface="Cabin"/>
              <a:sym typeface="Cabi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581191" y="705124"/>
            <a:ext cx="11029616" cy="1189553"/>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bin"/>
              <a:buNone/>
              <a:defRPr sz="2800" b="0" i="0" u="none" strike="noStrike" cap="none">
                <a:solidFill>
                  <a:schemeClr val="lt1"/>
                </a:solidFill>
                <a:latin typeface="Cabin"/>
                <a:ea typeface="Cabin"/>
                <a:cs typeface="Cabin"/>
                <a:sym typeface="Cabin"/>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 name="Shape 11"/>
          <p:cNvSpPr txBox="1">
            <a:spLocks noGrp="1"/>
          </p:cNvSpPr>
          <p:nvPr>
            <p:ph type="body" idx="1"/>
          </p:nvPr>
        </p:nvSpPr>
        <p:spPr>
          <a:xfrm>
            <a:off x="581191" y="2336002"/>
            <a:ext cx="11029616" cy="3522794"/>
          </a:xfrm>
          <a:prstGeom prst="rect">
            <a:avLst/>
          </a:prstGeom>
          <a:noFill/>
          <a:ln>
            <a:noFill/>
          </a:ln>
        </p:spPr>
        <p:txBody>
          <a:bodyPr lIns="91425" tIns="91425" rIns="91425" bIns="91425" anchor="ctr" anchorCtr="0"/>
          <a:lstStyle>
            <a:lvl1pPr marL="306000" marR="0" lvl="0" indent="-200844" algn="l" rtl="0">
              <a:spcBef>
                <a:spcPts val="360"/>
              </a:spcBef>
              <a:spcAft>
                <a:spcPts val="600"/>
              </a:spcAft>
              <a:buClr>
                <a:schemeClr val="accent2"/>
              </a:buClr>
              <a:buSzPct val="91999"/>
              <a:buFont typeface="Noto Sans Symbols"/>
              <a:buChar char="◼"/>
              <a:defRPr sz="1800" b="0" i="0" u="none" strike="noStrike" cap="none">
                <a:solidFill>
                  <a:schemeClr val="dk2"/>
                </a:solidFill>
                <a:latin typeface="Cabin"/>
                <a:ea typeface="Cabin"/>
                <a:cs typeface="Cabin"/>
                <a:sym typeface="Cabin"/>
              </a:defRPr>
            </a:lvl1pPr>
            <a:lvl2pPr marL="630000" marR="0" lvl="1" indent="-219028" algn="l" rtl="0">
              <a:spcBef>
                <a:spcPts val="320"/>
              </a:spcBef>
              <a:spcAft>
                <a:spcPts val="600"/>
              </a:spcAft>
              <a:buClr>
                <a:schemeClr val="accent2"/>
              </a:buClr>
              <a:buSzPct val="92000"/>
              <a:buFont typeface="Noto Sans Symbols"/>
              <a:buChar char="◼"/>
              <a:defRPr sz="1600" b="0" i="0" u="none" strike="noStrike" cap="none">
                <a:solidFill>
                  <a:schemeClr val="dk2"/>
                </a:solidFill>
                <a:latin typeface="Cabin"/>
                <a:ea typeface="Cabin"/>
                <a:cs typeface="Cabin"/>
                <a:sym typeface="Cabin"/>
              </a:defRPr>
            </a:lvl2pPr>
            <a:lvl3pPr marL="900000" marR="0" lvl="2" indent="-195912" algn="l" rtl="0">
              <a:spcBef>
                <a:spcPts val="280"/>
              </a:spcBef>
              <a:spcAft>
                <a:spcPts val="600"/>
              </a:spcAft>
              <a:buClr>
                <a:schemeClr val="accent2"/>
              </a:buClr>
              <a:buSzPct val="92000"/>
              <a:buFont typeface="Noto Sans Symbols"/>
              <a:buChar char="◼"/>
              <a:defRPr sz="1400" b="0" i="0" u="none" strike="noStrike" cap="none">
                <a:solidFill>
                  <a:schemeClr val="dk2"/>
                </a:solidFill>
                <a:latin typeface="Cabin"/>
                <a:ea typeface="Cabin"/>
                <a:cs typeface="Cabin"/>
                <a:sym typeface="Cabin"/>
              </a:defRPr>
            </a:lvl3pPr>
            <a:lvl4pPr marL="1242000" marR="0" lvl="3" indent="-1685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4pPr>
            <a:lvl5pPr marL="1602000" marR="0" lvl="4" indent="-172996"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5pPr>
            <a:lvl6pPr marL="1899999" marR="0" lvl="5" indent="-1661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6pPr>
            <a:lvl7pPr marL="2200000" marR="0" lvl="6" indent="-1613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7pPr>
            <a:lvl8pPr marL="2500000" marR="0" lvl="7" indent="-1692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8pPr>
            <a:lvl9pPr marL="2800000" marR="0" lvl="8" indent="-164495" algn="l" rtl="0">
              <a:spcBef>
                <a:spcPts val="240"/>
              </a:spcBef>
              <a:spcAft>
                <a:spcPts val="600"/>
              </a:spcAft>
              <a:buClr>
                <a:schemeClr val="accent2"/>
              </a:buClr>
              <a:buSzPct val="92000"/>
              <a:buFont typeface="Noto Sans Symbols"/>
              <a:buChar char="◼"/>
              <a:defRPr sz="1200" b="0" i="0" u="none" strike="noStrike" cap="none">
                <a:solidFill>
                  <a:schemeClr val="dk2"/>
                </a:solidFill>
                <a:latin typeface="Cabin"/>
                <a:ea typeface="Cabin"/>
                <a:cs typeface="Cabin"/>
                <a:sym typeface="Cabin"/>
              </a:defRPr>
            </a:lvl9pPr>
          </a:lstStyle>
          <a:p>
            <a:endParaRPr/>
          </a:p>
        </p:txBody>
      </p:sp>
      <p:sp>
        <p:nvSpPr>
          <p:cNvPr id="12" name="Shape 12"/>
          <p:cNvSpPr txBox="1">
            <a:spLocks noGrp="1"/>
          </p:cNvSpPr>
          <p:nvPr>
            <p:ph type="dt" idx="10"/>
          </p:nvPr>
        </p:nvSpPr>
        <p:spPr>
          <a:xfrm>
            <a:off x="7605950" y="5956137"/>
            <a:ext cx="284479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3" name="Shape 13"/>
          <p:cNvSpPr txBox="1">
            <a:spLocks noGrp="1"/>
          </p:cNvSpPr>
          <p:nvPr>
            <p:ph type="ftr" idx="11"/>
          </p:nvPr>
        </p:nvSpPr>
        <p:spPr>
          <a:xfrm>
            <a:off x="581191" y="5951810"/>
            <a:ext cx="691721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accent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4" name="Shape 14"/>
          <p:cNvSpPr txBox="1">
            <a:spLocks noGrp="1"/>
          </p:cNvSpPr>
          <p:nvPr>
            <p:ph type="sldNum" idx="12"/>
          </p:nvPr>
        </p:nvSpPr>
        <p:spPr>
          <a:xfrm>
            <a:off x="10558300" y="5956137"/>
            <a:ext cx="105250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2"/>
                </a:solidFill>
                <a:latin typeface="Cabin"/>
                <a:ea typeface="Cabin"/>
                <a:cs typeface="Cabin"/>
                <a:sym typeface="Cabin"/>
              </a:rPr>
              <a:t>‹#›</a:t>
            </a:fld>
            <a:endParaRPr lang="en-US" sz="900" b="0" i="0" u="none" strike="noStrike" cap="none">
              <a:solidFill>
                <a:schemeClr val="accent2"/>
              </a:solidFill>
              <a:latin typeface="Cabin"/>
              <a:ea typeface="Cabin"/>
              <a:cs typeface="Cabin"/>
              <a:sym typeface="Cabin"/>
            </a:endParaRPr>
          </a:p>
        </p:txBody>
      </p:sp>
      <p:sp>
        <p:nvSpPr>
          <p:cNvPr id="15" name="Shape 15"/>
          <p:cNvSpPr/>
          <p:nvPr/>
        </p:nvSpPr>
        <p:spPr>
          <a:xfrm>
            <a:off x="446533" y="457200"/>
            <a:ext cx="3703319" cy="94997"/>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8042146" y="453643"/>
            <a:ext cx="3703319" cy="98554"/>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17" name="Shape 17"/>
          <p:cNvSpPr/>
          <p:nvPr/>
        </p:nvSpPr>
        <p:spPr>
          <a:xfrm>
            <a:off x="4241830" y="457200"/>
            <a:ext cx="3703319" cy="91439"/>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581191" y="1020430"/>
            <a:ext cx="10993500" cy="14751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abin"/>
              <a:buNone/>
            </a:pPr>
            <a:r>
              <a:rPr lang="en-US" sz="3600" b="0" i="0" u="none" strike="noStrike" cap="none">
                <a:solidFill>
                  <a:schemeClr val="accent1"/>
                </a:solidFill>
                <a:latin typeface="Cabin"/>
                <a:ea typeface="Cabin"/>
                <a:cs typeface="Cabin"/>
                <a:sym typeface="Cabin"/>
              </a:rPr>
              <a:t>METHODS OF PROTOCOL REVIEW:</a:t>
            </a:r>
            <a:br>
              <a:rPr lang="en-US" sz="3600" b="0" i="0" u="none" strike="noStrike" cap="none">
                <a:solidFill>
                  <a:schemeClr val="accent1"/>
                </a:solidFill>
                <a:latin typeface="Cabin"/>
                <a:ea typeface="Cabin"/>
                <a:cs typeface="Cabin"/>
                <a:sym typeface="Cabin"/>
              </a:rPr>
            </a:br>
            <a:r>
              <a:rPr lang="en-US" sz="3600" b="0" i="0" u="none" strike="noStrike" cap="none">
                <a:solidFill>
                  <a:schemeClr val="accent1"/>
                </a:solidFill>
                <a:latin typeface="Cabin"/>
                <a:ea typeface="Cabin"/>
                <a:cs typeface="Cabin"/>
                <a:sym typeface="Cabin"/>
              </a:rPr>
              <a:t>DMR, FCR, AND CONTINUING REVIEW</a:t>
            </a:r>
          </a:p>
        </p:txBody>
      </p:sp>
      <p:sp>
        <p:nvSpPr>
          <p:cNvPr id="102" name="Shape 102"/>
          <p:cNvSpPr txBox="1">
            <a:spLocks noGrp="1"/>
          </p:cNvSpPr>
          <p:nvPr>
            <p:ph type="subTitle" idx="1"/>
          </p:nvPr>
        </p:nvSpPr>
        <p:spPr>
          <a:xfrm>
            <a:off x="581193" y="2495444"/>
            <a:ext cx="10993545" cy="59032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2"/>
              </a:buClr>
              <a:buSzPct val="25000"/>
              <a:buFont typeface="Noto Sans Symbols"/>
              <a:buNone/>
            </a:pPr>
            <a:r>
              <a:rPr lang="en-US" sz="1600" b="0" i="0" u="none" strike="noStrike" cap="none">
                <a:solidFill>
                  <a:schemeClr val="accent2"/>
                </a:solidFill>
                <a:latin typeface="Cabin"/>
                <a:ea typeface="Cabin"/>
                <a:cs typeface="Cabin"/>
                <a:sym typeface="Cabin"/>
              </a:rPr>
              <a:t>JOE CROSSNO, LARISSA DOBBELEARE, NICOLE DUFFEE, CYD GILLETT, TRACY THOMPSON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CONTINUING REVIEW</a:t>
            </a:r>
          </a:p>
        </p:txBody>
      </p:sp>
      <p:sp>
        <p:nvSpPr>
          <p:cNvPr id="165" name="Shape 165"/>
          <p:cNvSpPr txBox="1">
            <a:spLocks noGrp="1"/>
          </p:cNvSpPr>
          <p:nvPr>
            <p:ph type="body" idx="1"/>
          </p:nvPr>
        </p:nvSpPr>
        <p:spPr>
          <a:xfrm>
            <a:off x="581191" y="2180496"/>
            <a:ext cx="11029614" cy="3997881"/>
          </a:xfrm>
          <a:prstGeom prst="rect">
            <a:avLst/>
          </a:prstGeom>
          <a:noFill/>
          <a:ln>
            <a:noFill/>
          </a:ln>
        </p:spPr>
        <p:txBody>
          <a:bodyPr lIns="91425" tIns="45700" rIns="91425" bIns="45700" anchor="ctr" anchorCtr="0">
            <a:noAutofit/>
          </a:bodyPr>
          <a:lstStyle/>
          <a:p>
            <a:pPr marL="306000" marR="0" lvl="0" indent="-306000" algn="l" rtl="0">
              <a:lnSpc>
                <a:spcPct val="110000"/>
              </a:lnSpc>
              <a:spcBef>
                <a:spcPts val="0"/>
              </a:spcBef>
              <a:spcAft>
                <a:spcPts val="0"/>
              </a:spcAft>
              <a:buClr>
                <a:schemeClr val="accent2"/>
              </a:buClr>
              <a:buSzPct val="122666"/>
              <a:buFont typeface="Noto Sans Symbols"/>
              <a:buChar char="◼"/>
            </a:pPr>
            <a:r>
              <a:rPr lang="en-US" sz="1800" b="0" i="0" u="none" strike="noStrike" cap="none">
                <a:solidFill>
                  <a:schemeClr val="dk2"/>
                </a:solidFill>
                <a:latin typeface="Cabin"/>
                <a:ea typeface="Cabin"/>
                <a:cs typeface="Cabin"/>
                <a:sym typeface="Cabin"/>
              </a:rPr>
              <a:t> </a:t>
            </a:r>
            <a:r>
              <a:rPr lang="en-US" sz="2400" b="0" i="0" u="sng" strike="noStrike" cap="none">
                <a:solidFill>
                  <a:schemeClr val="dk2"/>
                </a:solidFill>
                <a:latin typeface="Cabin"/>
                <a:ea typeface="Cabin"/>
                <a:cs typeface="Cabin"/>
                <a:sym typeface="Cabin"/>
              </a:rPr>
              <a:t>Evaluate</a:t>
            </a:r>
            <a:r>
              <a:rPr lang="en-US" sz="2400" b="0" i="0" u="none" strike="noStrike" cap="none">
                <a:solidFill>
                  <a:schemeClr val="dk2"/>
                </a:solidFill>
                <a:latin typeface="Cabin"/>
                <a:ea typeface="Cabin"/>
                <a:cs typeface="Cabin"/>
                <a:sym typeface="Cabin"/>
              </a:rPr>
              <a:t> how continuing review may affect regulatory burden, animal welfare and occupational health and safety </a:t>
            </a:r>
          </a:p>
          <a:p>
            <a:pPr marL="0" marR="0" lvl="0" indent="0" algn="l" rtl="0">
              <a:lnSpc>
                <a:spcPct val="110000"/>
              </a:lnSpc>
              <a:spcBef>
                <a:spcPts val="600"/>
              </a:spcBef>
              <a:spcAft>
                <a:spcPts val="0"/>
              </a:spcAft>
              <a:buClr>
                <a:schemeClr val="accent2"/>
              </a:buClr>
              <a:buSzPct val="25000"/>
              <a:buFont typeface="Noto Sans Symbols"/>
              <a:buNone/>
            </a:pPr>
            <a:endParaRPr sz="2000" b="0" i="0" u="none" strike="noStrike" cap="none">
              <a:solidFill>
                <a:schemeClr val="dk2"/>
              </a:solidFill>
              <a:latin typeface="Cabin"/>
              <a:ea typeface="Cabin"/>
              <a:cs typeface="Cabin"/>
              <a:sym typeface="Cabi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CONTINUING REVIEW</a:t>
            </a:r>
          </a:p>
        </p:txBody>
      </p:sp>
      <p:sp>
        <p:nvSpPr>
          <p:cNvPr id="172" name="Shape 172"/>
          <p:cNvSpPr txBox="1">
            <a:spLocks noGrp="1"/>
          </p:cNvSpPr>
          <p:nvPr>
            <p:ph type="body" idx="1"/>
          </p:nvPr>
        </p:nvSpPr>
        <p:spPr>
          <a:xfrm>
            <a:off x="581191" y="2180496"/>
            <a:ext cx="11029614" cy="3997881"/>
          </a:xfrm>
          <a:prstGeom prst="rect">
            <a:avLst/>
          </a:prstGeom>
          <a:noFill/>
          <a:ln>
            <a:noFill/>
          </a:ln>
        </p:spPr>
        <p:txBody>
          <a:bodyPr lIns="91425" tIns="45700" rIns="91425" bIns="45700" anchor="ctr" anchorCtr="0">
            <a:noAutofit/>
          </a:bodyPr>
          <a:lstStyle/>
          <a:p>
            <a:pPr marL="306000" marR="0" lvl="0" indent="-306000" algn="l" rtl="0">
              <a:lnSpc>
                <a:spcPct val="110000"/>
              </a:lnSpc>
              <a:spcBef>
                <a:spcPts val="0"/>
              </a:spcBef>
              <a:spcAft>
                <a:spcPts val="0"/>
              </a:spcAft>
              <a:buClr>
                <a:schemeClr val="accent2"/>
              </a:buClr>
              <a:buSzPct val="92000"/>
              <a:buFont typeface="Noto Sans Symbols"/>
              <a:buChar char="◼"/>
            </a:pPr>
            <a:r>
              <a:rPr lang="en-US" sz="2400" b="0" i="0" u="sng" strike="noStrike" cap="none">
                <a:solidFill>
                  <a:schemeClr val="dk2"/>
                </a:solidFill>
                <a:latin typeface="Cabin"/>
                <a:ea typeface="Cabin"/>
                <a:cs typeface="Cabin"/>
                <a:sym typeface="Cabin"/>
              </a:rPr>
              <a:t>Formulate</a:t>
            </a:r>
            <a:r>
              <a:rPr lang="en-US" sz="2400" b="0" i="0" u="none" strike="noStrike" cap="none">
                <a:solidFill>
                  <a:schemeClr val="dk2"/>
                </a:solidFill>
                <a:latin typeface="Cabin"/>
                <a:ea typeface="Cabin"/>
                <a:cs typeface="Cabin"/>
                <a:sym typeface="Cabin"/>
              </a:rPr>
              <a:t> guidance on conducting continuing review.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FCR / DMR</a:t>
            </a:r>
          </a:p>
        </p:txBody>
      </p:sp>
      <p:sp>
        <p:nvSpPr>
          <p:cNvPr id="179" name="Shape 179"/>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Differentiate between FCR and DMR.</a:t>
            </a:r>
          </a:p>
        </p:txBody>
      </p:sp>
      <p:sp>
        <p:nvSpPr>
          <p:cNvPr id="181" name="Shape 181"/>
          <p:cNvSpPr txBox="1"/>
          <p:nvPr/>
        </p:nvSpPr>
        <p:spPr>
          <a:xfrm>
            <a:off x="304800" y="304800"/>
            <a:ext cx="3000000" cy="3000000"/>
          </a:xfrm>
          <a:prstGeom prst="rect">
            <a:avLst/>
          </a:prstGeom>
          <a:noFill/>
          <a:ln>
            <a:noFill/>
          </a:ln>
        </p:spPr>
        <p:txBody>
          <a:bodyPr lIns="91425" tIns="91425" rIns="91425" bIns="91425" anchor="ctr" anchorCtr="0">
            <a:noAutofit/>
          </a:bodyPr>
          <a:lstStyle/>
          <a:p>
            <a:pPr lvl="0" rtl="0">
              <a:spcBef>
                <a:spcPts val="0"/>
              </a:spcBef>
              <a:buNone/>
            </a:pPr>
            <a:r>
              <a:rPr lang="en-US"/>
              <a:t> </a:t>
            </a:r>
          </a:p>
          <a:p>
            <a:pPr lvl="0" rtl="0">
              <a:spcBef>
                <a:spcPts val="0"/>
              </a:spcBef>
              <a:buNone/>
            </a:pPr>
            <a:r>
              <a:rPr lang="en-US"/>
              <a:t> </a:t>
            </a:r>
          </a:p>
          <a:p>
            <a:pPr lvl="0" rtl="0">
              <a:spcBef>
                <a:spcPts val="0"/>
              </a:spcBef>
              <a:buNone/>
            </a:pPr>
            <a:r>
              <a:rPr lang="en-US"/>
              <a:t> </a:t>
            </a:r>
          </a:p>
          <a:p>
            <a:pPr lvl="0" rtl="0">
              <a:spcBef>
                <a:spcPts val="0"/>
              </a:spcBef>
              <a:buNone/>
            </a:pPr>
            <a:r>
              <a:rPr lang="en-US"/>
              <a:t> </a:t>
            </a:r>
          </a:p>
          <a:p>
            <a:pPr lvl="0" rtl="0">
              <a:spcBef>
                <a:spcPts val="0"/>
              </a:spcBef>
              <a:buNone/>
            </a:pPr>
            <a:r>
              <a:rPr lang="en-US"/>
              <a:t> </a:t>
            </a:r>
          </a:p>
          <a:p>
            <a:pPr lvl="0" rtl="0">
              <a:spcBef>
                <a:spcPts val="0"/>
              </a:spcBef>
              <a:buNone/>
            </a:pPr>
            <a:r>
              <a:rPr lang="en-US"/>
              <a:t> </a:t>
            </a:r>
          </a:p>
          <a:p>
            <a:pPr lvl="0" rtl="0">
              <a:spcBef>
                <a:spcPts val="0"/>
              </a:spcBef>
              <a:buNone/>
            </a:pPr>
            <a:r>
              <a:rPr lang="en-US"/>
              <a:t> </a:t>
            </a:r>
          </a:p>
          <a:p>
            <a:pPr lvl="0" rtl="0">
              <a:spcBef>
                <a:spcPts val="0"/>
              </a:spcBef>
              <a:buNone/>
            </a:pPr>
            <a:r>
              <a:rPr lang="en-US"/>
              <a:t> </a:t>
            </a:r>
          </a:p>
          <a:p>
            <a:pPr lvl="0" algn="r" rtl="0">
              <a:lnSpc>
                <a:spcPct val="115000"/>
              </a:lnSpc>
              <a:spcBef>
                <a:spcPts val="0"/>
              </a:spcBef>
              <a:buNone/>
            </a:pPr>
            <a:r>
              <a:rPr lang="en-US"/>
              <a:t> </a:t>
            </a:r>
          </a:p>
          <a:p>
            <a:pPr lvl="0" algn="r" rtl="0">
              <a:lnSpc>
                <a:spcPct val="115000"/>
              </a:lnSpc>
              <a:spcBef>
                <a:spcPts val="0"/>
              </a:spcBef>
              <a:buNone/>
            </a:pPr>
            <a:r>
              <a:rPr lang="en-US"/>
              <a:t> </a:t>
            </a:r>
          </a:p>
          <a:p>
            <a:pPr lvl="0" rtl="0">
              <a:lnSpc>
                <a:spcPct val="115000"/>
              </a:lnSpc>
              <a:spcBef>
                <a:spcPts val="0"/>
              </a:spcBef>
              <a:buNone/>
            </a:pPr>
            <a:r>
              <a:rPr lang="en-US"/>
              <a:t> </a:t>
            </a:r>
          </a:p>
          <a:p>
            <a:pPr lvl="0" rtl="0">
              <a:spcBef>
                <a:spcPts val="0"/>
              </a:spcBef>
              <a:buNone/>
            </a:pPr>
            <a:r>
              <a:rPr lang="en-US"/>
              <a:t> </a:t>
            </a:r>
          </a:p>
          <a:p>
            <a:pPr lvl="0" rtl="0">
              <a:spcBef>
                <a:spcPts val="0"/>
              </a:spcBef>
              <a:buNone/>
            </a:pPr>
            <a:r>
              <a:rPr lang="en-US"/>
              <a:t> </a:t>
            </a:r>
          </a:p>
          <a:p>
            <a:pPr lvl="0" rtl="0">
              <a:spcBef>
                <a:spcPts val="0"/>
              </a:spcBef>
              <a:buNone/>
            </a:pPr>
            <a:r>
              <a:rPr lang="en-US"/>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VENN DIAGRAM OF FCR VS. DMR</a:t>
            </a:r>
          </a:p>
        </p:txBody>
      </p:sp>
      <p:grpSp>
        <p:nvGrpSpPr>
          <p:cNvPr id="188" name="Shape 188"/>
          <p:cNvGrpSpPr/>
          <p:nvPr/>
        </p:nvGrpSpPr>
        <p:grpSpPr>
          <a:xfrm>
            <a:off x="347730" y="2181224"/>
            <a:ext cx="11565226" cy="4451394"/>
            <a:chOff x="0" y="0"/>
            <a:chExt cx="11565226" cy="4451394"/>
          </a:xfrm>
        </p:grpSpPr>
        <p:sp>
          <p:nvSpPr>
            <p:cNvPr id="189" name="Shape 189"/>
            <p:cNvSpPr/>
            <p:nvPr/>
          </p:nvSpPr>
          <p:spPr>
            <a:xfrm>
              <a:off x="0" y="0"/>
              <a:ext cx="6856372" cy="4427179"/>
            </a:xfrm>
            <a:prstGeom prst="ellipse">
              <a:avLst/>
            </a:prstGeom>
            <a:solidFill>
              <a:srgbClr val="4D1132">
                <a:alpha val="49803"/>
              </a:srgbClr>
            </a:solidFill>
            <a:ln w="22225" cap="rnd"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0" name="Shape 190"/>
            <p:cNvSpPr txBox="1"/>
            <p:nvPr/>
          </p:nvSpPr>
          <p:spPr>
            <a:xfrm>
              <a:off x="957420" y="522058"/>
              <a:ext cx="3953223" cy="3383059"/>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n-US" sz="2800" b="0" i="0" u="sng" strike="noStrike" cap="none">
                  <a:solidFill>
                    <a:schemeClr val="dk1"/>
                  </a:solidFill>
                  <a:latin typeface="Cabin"/>
                  <a:ea typeface="Cabin"/>
                  <a:cs typeface="Cabin"/>
                  <a:sym typeface="Cabin"/>
                </a:rPr>
                <a:t>FCR</a:t>
              </a:r>
            </a:p>
          </p:txBody>
        </p:sp>
        <p:sp>
          <p:nvSpPr>
            <p:cNvPr id="191" name="Shape 191"/>
            <p:cNvSpPr/>
            <p:nvPr/>
          </p:nvSpPr>
          <p:spPr>
            <a:xfrm>
              <a:off x="4505867" y="24214"/>
              <a:ext cx="7059358" cy="4427179"/>
            </a:xfrm>
            <a:prstGeom prst="ellipse">
              <a:avLst/>
            </a:prstGeom>
            <a:solidFill>
              <a:srgbClr val="4D1132">
                <a:alpha val="49803"/>
              </a:srgbClr>
            </a:solidFill>
            <a:ln w="22225" cap="rnd"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2" name="Shape 192"/>
            <p:cNvSpPr txBox="1"/>
            <p:nvPr/>
          </p:nvSpPr>
          <p:spPr>
            <a:xfrm>
              <a:off x="6509198" y="546275"/>
              <a:ext cx="4070261" cy="3383059"/>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n-US" sz="2800" b="0" i="0" u="sng" strike="noStrike" cap="none">
                  <a:solidFill>
                    <a:schemeClr val="dk1"/>
                  </a:solidFill>
                  <a:latin typeface="Cabin"/>
                  <a:ea typeface="Cabin"/>
                  <a:cs typeface="Cabin"/>
                  <a:sym typeface="Cabin"/>
                </a:rPr>
                <a:t>DMR</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DIFFERENTIATE BETWEEN FCR AND DMR</a:t>
            </a:r>
          </a:p>
        </p:txBody>
      </p:sp>
      <p:sp>
        <p:nvSpPr>
          <p:cNvPr id="199" name="Shape 199"/>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Look up and use the AWA and PHS Polices to re-evaluate and discuss again in your groups the statements that were given to you to place on the Venn Diagram. (15 mins)</a:t>
            </a:r>
          </a:p>
          <a:p>
            <a:pPr marL="306000" marR="0" lvl="0" indent="-306000" algn="l" rtl="0">
              <a:spcBef>
                <a:spcPts val="1080"/>
              </a:spcBef>
              <a:spcAft>
                <a:spcPts val="0"/>
              </a:spcAft>
              <a:buClr>
                <a:schemeClr val="accent2"/>
              </a:buClr>
              <a:buSzPct val="92000"/>
              <a:buFont typeface="Noto Sans Symbols"/>
              <a:buNone/>
            </a:pPr>
            <a:endParaRPr sz="2400" b="0" i="0" u="none" strike="noStrike" cap="none">
              <a:solidFill>
                <a:schemeClr val="dk2"/>
              </a:solidFill>
              <a:latin typeface="Cabin"/>
              <a:ea typeface="Cabin"/>
              <a:cs typeface="Cabin"/>
              <a:sym typeface="Cabin"/>
            </a:endParaRPr>
          </a:p>
          <a:p>
            <a:pPr marL="306000" marR="0" lvl="0" indent="-306000" algn="l" rtl="0">
              <a:spcBef>
                <a:spcPts val="108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Do you need to move some of your answers around?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VENN DIAGRAM OF FCR VS. DMR</a:t>
            </a:r>
          </a:p>
        </p:txBody>
      </p:sp>
      <p:grpSp>
        <p:nvGrpSpPr>
          <p:cNvPr id="206" name="Shape 206"/>
          <p:cNvGrpSpPr/>
          <p:nvPr/>
        </p:nvGrpSpPr>
        <p:grpSpPr>
          <a:xfrm>
            <a:off x="347730" y="2181224"/>
            <a:ext cx="11565226" cy="4451394"/>
            <a:chOff x="0" y="0"/>
            <a:chExt cx="11565226" cy="4451394"/>
          </a:xfrm>
        </p:grpSpPr>
        <p:sp>
          <p:nvSpPr>
            <p:cNvPr id="207" name="Shape 207"/>
            <p:cNvSpPr/>
            <p:nvPr/>
          </p:nvSpPr>
          <p:spPr>
            <a:xfrm>
              <a:off x="0" y="0"/>
              <a:ext cx="6856372" cy="4427179"/>
            </a:xfrm>
            <a:prstGeom prst="ellipse">
              <a:avLst/>
            </a:prstGeom>
            <a:solidFill>
              <a:srgbClr val="4D1132">
                <a:alpha val="49803"/>
              </a:srgbClr>
            </a:solidFill>
            <a:ln w="22225" cap="rnd"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8" name="Shape 208"/>
            <p:cNvSpPr txBox="1"/>
            <p:nvPr/>
          </p:nvSpPr>
          <p:spPr>
            <a:xfrm>
              <a:off x="957420" y="522058"/>
              <a:ext cx="3953223" cy="3383059"/>
            </a:xfrm>
            <a:prstGeom prst="rect">
              <a:avLst/>
            </a:prstGeom>
            <a:noFill/>
            <a:ln>
              <a:noFill/>
            </a:ln>
          </p:spPr>
          <p:txBody>
            <a:bodyPr lIns="0" tIns="0" rIns="0" bIns="0" anchor="ctr" anchorCtr="1">
              <a:noAutofit/>
            </a:bodyPr>
            <a:lstStyle/>
            <a:p>
              <a:pPr marL="0" marR="0" lvl="0" indent="0" algn="l" rtl="0">
                <a:lnSpc>
                  <a:spcPct val="90000"/>
                </a:lnSpc>
                <a:spcBef>
                  <a:spcPts val="0"/>
                </a:spcBef>
                <a:spcAft>
                  <a:spcPts val="0"/>
                </a:spcAft>
                <a:buSzPct val="25000"/>
                <a:buNone/>
              </a:pPr>
              <a:r>
                <a:rPr lang="en-US" sz="2800" b="0" i="0" u="sng" strike="noStrike" cap="none">
                  <a:solidFill>
                    <a:schemeClr val="dk1"/>
                  </a:solidFill>
                  <a:latin typeface="Cabin"/>
                  <a:ea typeface="Cabin"/>
                  <a:cs typeface="Cabin"/>
                  <a:sym typeface="Cabin"/>
                </a:rPr>
                <a:t>FCR</a:t>
              </a:r>
            </a:p>
            <a:p>
              <a:pPr marL="285750" marR="0" lvl="1" indent="-285750" algn="l" rtl="0">
                <a:lnSpc>
                  <a:spcPct val="90000"/>
                </a:lnSpc>
                <a:spcBef>
                  <a:spcPts val="98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Majority/Quorum</a:t>
              </a:r>
            </a:p>
            <a:p>
              <a:pPr marL="285750" marR="0" lvl="1" indent="-285750" algn="l" rtl="0">
                <a:lnSpc>
                  <a:spcPct val="90000"/>
                </a:lnSpc>
                <a:spcBef>
                  <a:spcPts val="42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Convened Meeting</a:t>
              </a:r>
            </a:p>
            <a:p>
              <a:pPr marL="285750" marR="0" lvl="1" indent="-285750" algn="l" rtl="0">
                <a:lnSpc>
                  <a:spcPct val="90000"/>
                </a:lnSpc>
                <a:spcBef>
                  <a:spcPts val="42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Real-time</a:t>
              </a:r>
            </a:p>
            <a:p>
              <a:pPr marL="285750" marR="0" lvl="1" indent="-285750" algn="l" rtl="0">
                <a:lnSpc>
                  <a:spcPct val="90000"/>
                </a:lnSpc>
                <a:spcBef>
                  <a:spcPts val="42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Can disapprove</a:t>
              </a:r>
            </a:p>
          </p:txBody>
        </p:sp>
        <p:sp>
          <p:nvSpPr>
            <p:cNvPr id="209" name="Shape 209"/>
            <p:cNvSpPr/>
            <p:nvPr/>
          </p:nvSpPr>
          <p:spPr>
            <a:xfrm>
              <a:off x="4505867" y="24214"/>
              <a:ext cx="7059358" cy="4427179"/>
            </a:xfrm>
            <a:prstGeom prst="ellipse">
              <a:avLst/>
            </a:prstGeom>
            <a:solidFill>
              <a:srgbClr val="4D1132">
                <a:alpha val="49803"/>
              </a:srgbClr>
            </a:solidFill>
            <a:ln w="22225" cap="rnd"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0" name="Shape 210"/>
            <p:cNvSpPr txBox="1"/>
            <p:nvPr/>
          </p:nvSpPr>
          <p:spPr>
            <a:xfrm>
              <a:off x="7042598" y="546275"/>
              <a:ext cx="4070400" cy="3383100"/>
            </a:xfrm>
            <a:prstGeom prst="rect">
              <a:avLst/>
            </a:prstGeom>
            <a:noFill/>
            <a:ln>
              <a:noFill/>
            </a:ln>
          </p:spPr>
          <p:txBody>
            <a:bodyPr lIns="0" tIns="0" rIns="0" bIns="0" anchor="ctr" anchorCtr="1">
              <a:noAutofit/>
            </a:bodyPr>
            <a:lstStyle/>
            <a:p>
              <a:pPr marL="0" marR="0" lvl="0" indent="0" algn="l" rtl="0">
                <a:lnSpc>
                  <a:spcPct val="90000"/>
                </a:lnSpc>
                <a:spcBef>
                  <a:spcPts val="0"/>
                </a:spcBef>
                <a:spcAft>
                  <a:spcPts val="0"/>
                </a:spcAft>
                <a:buSzPct val="25000"/>
                <a:buNone/>
              </a:pPr>
              <a:r>
                <a:rPr lang="en-US" sz="2800" b="0" i="0" u="sng" strike="noStrike" cap="none">
                  <a:solidFill>
                    <a:schemeClr val="dk1"/>
                  </a:solidFill>
                  <a:latin typeface="Cabin"/>
                  <a:ea typeface="Cabin"/>
                  <a:cs typeface="Cabin"/>
                  <a:sym typeface="Cabin"/>
                </a:rPr>
                <a:t>DMR</a:t>
              </a:r>
            </a:p>
            <a:p>
              <a:pPr marL="285750" marR="0" lvl="1" indent="-285750" algn="l" rtl="0">
                <a:lnSpc>
                  <a:spcPct val="90000"/>
                </a:lnSpc>
                <a:spcBef>
                  <a:spcPts val="98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Sub committee </a:t>
              </a:r>
            </a:p>
            <a:p>
              <a:pPr marL="285750" marR="0" lvl="1" indent="-285750" algn="l" rtl="0">
                <a:lnSpc>
                  <a:spcPct val="90000"/>
                </a:lnSpc>
                <a:spcBef>
                  <a:spcPts val="42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Cannot disapprove</a:t>
              </a:r>
            </a:p>
            <a:p>
              <a:pPr marL="285750" marR="0" lvl="1" indent="-285750" algn="l" rtl="0">
                <a:lnSpc>
                  <a:spcPct val="90000"/>
                </a:lnSpc>
                <a:spcBef>
                  <a:spcPts val="42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Designated by Chair</a:t>
              </a:r>
            </a:p>
            <a:p>
              <a:pPr marL="285750" marR="0" lvl="1" indent="-285750" algn="l" rtl="0">
                <a:lnSpc>
                  <a:spcPct val="90000"/>
                </a:lnSpc>
                <a:spcBef>
                  <a:spcPts val="420"/>
                </a:spcBef>
                <a:spcAft>
                  <a:spcPts val="0"/>
                </a:spcAft>
                <a:buClr>
                  <a:schemeClr val="dk1"/>
                </a:buClr>
                <a:buSzPct val="100000"/>
                <a:buFont typeface="Cabin"/>
                <a:buChar char="•"/>
              </a:pPr>
              <a:r>
                <a:rPr lang="en-US" sz="2800" b="0" i="0" u="none" strike="noStrike" cap="none">
                  <a:solidFill>
                    <a:schemeClr val="dk1"/>
                  </a:solidFill>
                  <a:latin typeface="Cabin"/>
                  <a:ea typeface="Cabin"/>
                  <a:cs typeface="Cabin"/>
                  <a:sym typeface="Cabin"/>
                </a:rPr>
                <a:t>Can request FCR</a:t>
              </a:r>
            </a:p>
          </p:txBody>
        </p:sp>
      </p:grpSp>
      <p:sp>
        <p:nvSpPr>
          <p:cNvPr id="211" name="Shape 211"/>
          <p:cNvSpPr txBox="1"/>
          <p:nvPr/>
        </p:nvSpPr>
        <p:spPr>
          <a:xfrm>
            <a:off x="5059250" y="3129650"/>
            <a:ext cx="2073600" cy="3011700"/>
          </a:xfrm>
          <a:prstGeom prst="rect">
            <a:avLst/>
          </a:prstGeom>
          <a:noFill/>
          <a:ln>
            <a:noFill/>
          </a:ln>
        </p:spPr>
        <p:txBody>
          <a:bodyPr lIns="91425" tIns="45700" rIns="91425" bIns="45700" anchor="t" anchorCtr="0">
            <a:noAutofit/>
          </a:bodyPr>
          <a:lstStyle/>
          <a:p>
            <a:pPr marL="285750" marR="0" lvl="0" indent="-285750" algn="l" rtl="0">
              <a:spcBef>
                <a:spcPts val="0"/>
              </a:spcBef>
              <a:buClr>
                <a:srgbClr val="E9EBEC"/>
              </a:buClr>
              <a:buSzPct val="100000"/>
              <a:buFont typeface="Arial"/>
              <a:buChar char="•"/>
            </a:pPr>
            <a:r>
              <a:rPr lang="en-US" sz="2000" b="0" i="0" u="none" strike="noStrike" cap="none">
                <a:solidFill>
                  <a:srgbClr val="E9EBEC"/>
                </a:solidFill>
                <a:latin typeface="Cabin"/>
                <a:ea typeface="Cabin"/>
                <a:cs typeface="Cabin"/>
                <a:sym typeface="Cabin"/>
              </a:rPr>
              <a:t>Properly constituted IACUC</a:t>
            </a:r>
          </a:p>
          <a:p>
            <a:pPr marL="285750" marR="0" lvl="0" indent="-285750" algn="l" rtl="0">
              <a:spcBef>
                <a:spcPts val="0"/>
              </a:spcBef>
              <a:buClr>
                <a:srgbClr val="E9EBEC"/>
              </a:buClr>
              <a:buSzPct val="100000"/>
              <a:buFont typeface="Arial"/>
              <a:buChar char="•"/>
            </a:pPr>
            <a:r>
              <a:rPr lang="en-US" sz="2000" b="0" i="0" u="none" strike="noStrike" cap="none">
                <a:solidFill>
                  <a:srgbClr val="E9EBEC"/>
                </a:solidFill>
                <a:latin typeface="Cabin"/>
                <a:ea typeface="Cabin"/>
                <a:cs typeface="Cabin"/>
                <a:sym typeface="Cabin"/>
              </a:rPr>
              <a:t>Can approve or </a:t>
            </a:r>
            <a:r>
              <a:rPr lang="en-US" sz="2000">
                <a:solidFill>
                  <a:srgbClr val="E9EBEC"/>
                </a:solidFill>
                <a:latin typeface="Cabin"/>
                <a:ea typeface="Cabin"/>
                <a:cs typeface="Cabin"/>
                <a:sym typeface="Cabin"/>
              </a:rPr>
              <a:t>specify </a:t>
            </a:r>
            <a:r>
              <a:rPr lang="en-US" sz="2000" b="0" i="0" u="none" strike="noStrike" cap="none">
                <a:solidFill>
                  <a:srgbClr val="E9EBEC"/>
                </a:solidFill>
                <a:latin typeface="Cabin"/>
                <a:ea typeface="Cabin"/>
                <a:cs typeface="Cabin"/>
                <a:sym typeface="Cabin"/>
              </a:rPr>
              <a:t>MRSA</a:t>
            </a:r>
          </a:p>
          <a:p>
            <a:pPr marL="285750" marR="0" lvl="0" indent="-285750" algn="l" rtl="0">
              <a:spcBef>
                <a:spcPts val="0"/>
              </a:spcBef>
              <a:buClr>
                <a:srgbClr val="E9EBEC"/>
              </a:buClr>
              <a:buSzPct val="100000"/>
              <a:buFont typeface="Arial"/>
              <a:buChar char="•"/>
            </a:pPr>
            <a:r>
              <a:rPr lang="en-US" sz="2000" b="0" i="0" u="none" strike="noStrike" cap="none">
                <a:solidFill>
                  <a:srgbClr val="E9EBEC"/>
                </a:solidFill>
                <a:latin typeface="Cabin"/>
                <a:ea typeface="Cabin"/>
                <a:cs typeface="Cabin"/>
                <a:sym typeface="Cabin"/>
              </a:rPr>
              <a:t>All have opportunity to see protocol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581191" y="702156"/>
            <a:ext cx="11029500" cy="1013700"/>
          </a:xfrm>
          <a:prstGeom prst="rect">
            <a:avLst/>
          </a:prstGeom>
        </p:spPr>
        <p:txBody>
          <a:bodyPr lIns="91425" tIns="91425" rIns="91425" bIns="91425" anchor="b" anchorCtr="0">
            <a:noAutofit/>
          </a:bodyPr>
          <a:lstStyle/>
          <a:p>
            <a:pPr lvl="0">
              <a:spcBef>
                <a:spcPts val="0"/>
              </a:spcBef>
              <a:buNone/>
            </a:pPr>
            <a:r>
              <a:rPr lang="en-US"/>
              <a:t>Concept map or decision tree for differentiate between FCR and DMR</a:t>
            </a:r>
          </a:p>
        </p:txBody>
      </p:sp>
      <p:sp>
        <p:nvSpPr>
          <p:cNvPr id="218" name="Shape 218"/>
          <p:cNvSpPr/>
          <p:nvPr/>
        </p:nvSpPr>
        <p:spPr>
          <a:xfrm>
            <a:off x="1645675" y="3624325"/>
            <a:ext cx="2032200" cy="10137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a:solidFill>
                  <a:schemeClr val="dk1"/>
                </a:solidFill>
              </a:rPr>
              <a:t>Animal Research Protocol Submitted to IACUC Office</a:t>
            </a:r>
          </a:p>
          <a:p>
            <a:pPr lvl="0">
              <a:spcBef>
                <a:spcPts val="0"/>
              </a:spcBef>
              <a:buNone/>
            </a:pPr>
            <a:endParaRPr/>
          </a:p>
        </p:txBody>
      </p:sp>
      <p:sp>
        <p:nvSpPr>
          <p:cNvPr id="219" name="Shape 219"/>
          <p:cNvSpPr/>
          <p:nvPr/>
        </p:nvSpPr>
        <p:spPr>
          <a:xfrm>
            <a:off x="4432375" y="3255949"/>
            <a:ext cx="1841832" cy="712962"/>
          </a:xfrm>
          <a:prstGeom prst="flowChartTerminator">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None/>
            </a:pPr>
            <a:endParaRPr>
              <a:solidFill>
                <a:schemeClr val="dk1"/>
              </a:solidFill>
            </a:endParaRPr>
          </a:p>
          <a:p>
            <a:pPr lvl="0" algn="ctr" rtl="0">
              <a:lnSpc>
                <a:spcPct val="115000"/>
              </a:lnSpc>
              <a:spcBef>
                <a:spcPts val="0"/>
              </a:spcBef>
              <a:buClr>
                <a:schemeClr val="dk1"/>
              </a:buClr>
              <a:buFont typeface="Arial"/>
              <a:buNone/>
            </a:pPr>
            <a:r>
              <a:rPr lang="en-US">
                <a:solidFill>
                  <a:schemeClr val="dk1"/>
                </a:solidFill>
              </a:rPr>
              <a:t>IACUC decision to PI</a:t>
            </a:r>
          </a:p>
          <a:p>
            <a:pPr lvl="0">
              <a:spcBef>
                <a:spcPts val="0"/>
              </a:spcBef>
              <a:buNone/>
            </a:pPr>
            <a:endParaRPr/>
          </a:p>
        </p:txBody>
      </p:sp>
      <p:sp>
        <p:nvSpPr>
          <p:cNvPr id="220" name="Shape 220"/>
          <p:cNvSpPr/>
          <p:nvPr/>
        </p:nvSpPr>
        <p:spPr>
          <a:xfrm>
            <a:off x="4563075" y="2447900"/>
            <a:ext cx="1140900" cy="5703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US"/>
              <a:t>FCR</a:t>
            </a:r>
          </a:p>
        </p:txBody>
      </p:sp>
      <p:sp>
        <p:nvSpPr>
          <p:cNvPr id="221" name="Shape 221"/>
          <p:cNvSpPr/>
          <p:nvPr/>
        </p:nvSpPr>
        <p:spPr>
          <a:xfrm flipH="1">
            <a:off x="9767750" y="5707675"/>
            <a:ext cx="1140900" cy="4989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US"/>
              <a:t>    DMR</a:t>
            </a:r>
          </a:p>
        </p:txBody>
      </p:sp>
      <p:sp>
        <p:nvSpPr>
          <p:cNvPr id="222" name="Shape 222"/>
          <p:cNvSpPr/>
          <p:nvPr/>
        </p:nvSpPr>
        <p:spPr>
          <a:xfrm>
            <a:off x="6737675" y="4087775"/>
            <a:ext cx="2032200" cy="2043900"/>
          </a:xfrm>
          <a:prstGeom prst="diamond">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a:t>All members have chance to see protocol</a:t>
            </a:r>
          </a:p>
          <a:p>
            <a:pPr lvl="0">
              <a:spcBef>
                <a:spcPts val="0"/>
              </a:spcBef>
              <a:buNone/>
            </a:pPr>
            <a:endParaRPr/>
          </a:p>
        </p:txBody>
      </p:sp>
      <p:sp>
        <p:nvSpPr>
          <p:cNvPr id="223" name="Shape 223"/>
          <p:cNvSpPr/>
          <p:nvPr/>
        </p:nvSpPr>
        <p:spPr>
          <a:xfrm>
            <a:off x="1033850" y="5006275"/>
            <a:ext cx="1901400" cy="1200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a:t>Majority of members vote to approve</a:t>
            </a:r>
          </a:p>
        </p:txBody>
      </p:sp>
      <p:sp>
        <p:nvSpPr>
          <p:cNvPr id="224" name="Shape 224"/>
          <p:cNvSpPr/>
          <p:nvPr/>
        </p:nvSpPr>
        <p:spPr>
          <a:xfrm>
            <a:off x="1675525" y="2329075"/>
            <a:ext cx="1972500" cy="9270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a:t>One member calls for FCR</a:t>
            </a:r>
          </a:p>
          <a:p>
            <a:pPr lvl="0">
              <a:spcBef>
                <a:spcPts val="0"/>
              </a:spcBef>
              <a:buNone/>
            </a:pPr>
            <a:endParaRPr/>
          </a:p>
        </p:txBody>
      </p:sp>
      <p:sp>
        <p:nvSpPr>
          <p:cNvPr id="225" name="Shape 225"/>
          <p:cNvSpPr/>
          <p:nvPr/>
        </p:nvSpPr>
        <p:spPr>
          <a:xfrm>
            <a:off x="9417350" y="4289775"/>
            <a:ext cx="1841700" cy="11289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a:t>Majority votes to disapprove</a:t>
            </a:r>
          </a:p>
        </p:txBody>
      </p:sp>
      <p:sp>
        <p:nvSpPr>
          <p:cNvPr id="226" name="Shape 226"/>
          <p:cNvSpPr/>
          <p:nvPr/>
        </p:nvSpPr>
        <p:spPr>
          <a:xfrm>
            <a:off x="3410900" y="4638025"/>
            <a:ext cx="2328900" cy="13902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dirty="0"/>
              <a:t>IACUC Chair may designate members for reviewing protocol</a:t>
            </a:r>
          </a:p>
        </p:txBody>
      </p:sp>
      <p:sp>
        <p:nvSpPr>
          <p:cNvPr id="227" name="Shape 227"/>
          <p:cNvSpPr/>
          <p:nvPr/>
        </p:nvSpPr>
        <p:spPr>
          <a:xfrm>
            <a:off x="6547475" y="2329075"/>
            <a:ext cx="1901400" cy="1200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a:t>All members agree to DMR</a:t>
            </a:r>
          </a:p>
        </p:txBody>
      </p:sp>
      <p:sp>
        <p:nvSpPr>
          <p:cNvPr id="228" name="Shape 228"/>
          <p:cNvSpPr/>
          <p:nvPr/>
        </p:nvSpPr>
        <p:spPr>
          <a:xfrm>
            <a:off x="9417350" y="2307712"/>
            <a:ext cx="1972500" cy="13902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a:t>DMR members  not unanimous to approve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CONTRAST THE PHS POLICY AND AWA WHEN USING CONTINUING REVIEW</a:t>
            </a:r>
          </a:p>
        </p:txBody>
      </p:sp>
      <p:sp>
        <p:nvSpPr>
          <p:cNvPr id="235" name="Shape 235"/>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Clr>
                <a:schemeClr val="accent2"/>
              </a:buClr>
              <a:buSzPct val="25000"/>
              <a:buFont typeface="Noto Sans Symbols"/>
              <a:buNone/>
            </a:pPr>
            <a:r>
              <a:rPr lang="en-US" sz="2400" b="0" i="0" u="none" strike="noStrike" cap="none">
                <a:solidFill>
                  <a:schemeClr val="dk2"/>
                </a:solidFill>
                <a:latin typeface="Cabin"/>
                <a:ea typeface="Cabin"/>
                <a:cs typeface="Cabin"/>
                <a:sym typeface="Cabin"/>
              </a:rPr>
              <a:t>Great Eastern University conducts </a:t>
            </a:r>
            <a:r>
              <a:rPr lang="en-US" sz="2400" b="0" i="0" u="sng" strike="noStrike" cap="none">
                <a:solidFill>
                  <a:schemeClr val="dk2"/>
                </a:solidFill>
                <a:latin typeface="Cabin"/>
                <a:ea typeface="Cabin"/>
                <a:cs typeface="Cabin"/>
                <a:sym typeface="Cabin"/>
              </a:rPr>
              <a:t>continuing review of protocols</a:t>
            </a:r>
            <a:r>
              <a:rPr lang="en-US" sz="2400" b="0" i="0" u="none" strike="noStrike" cap="none">
                <a:solidFill>
                  <a:schemeClr val="dk2"/>
                </a:solidFill>
                <a:latin typeface="Cabin"/>
                <a:ea typeface="Cabin"/>
                <a:cs typeface="Cabin"/>
                <a:sym typeface="Cabin"/>
              </a:rPr>
              <a:t> by review of PAM report summaries of all active research studies at semi-annual program review.</a:t>
            </a:r>
          </a:p>
          <a:p>
            <a:pPr marL="306000" marR="0" lvl="0" indent="-306000" algn="l" rtl="0">
              <a:spcBef>
                <a:spcPts val="1080"/>
              </a:spcBef>
              <a:spcAft>
                <a:spcPts val="0"/>
              </a:spcAft>
              <a:buClr>
                <a:schemeClr val="accent2"/>
              </a:buClr>
              <a:buSzPct val="25000"/>
              <a:buFont typeface="Noto Sans Symbols"/>
              <a:buNone/>
            </a:pPr>
            <a:endParaRPr sz="2400" b="0" i="0" u="none" strike="noStrike" cap="none">
              <a:solidFill>
                <a:schemeClr val="dk2"/>
              </a:solidFill>
              <a:latin typeface="Cabin"/>
              <a:ea typeface="Cabin"/>
              <a:cs typeface="Cabin"/>
              <a:sym typeface="Cabin"/>
            </a:endParaRPr>
          </a:p>
          <a:p>
            <a:pPr marL="306000" marR="0" lvl="0" indent="-306000" algn="l" rtl="0">
              <a:spcBef>
                <a:spcPts val="1080"/>
              </a:spcBef>
              <a:spcAft>
                <a:spcPts val="0"/>
              </a:spcAft>
              <a:buClr>
                <a:schemeClr val="accent2"/>
              </a:buClr>
              <a:buSzPct val="25000"/>
              <a:buFont typeface="Noto Sans Symbols"/>
              <a:buNone/>
            </a:pPr>
            <a:r>
              <a:rPr lang="en-US" sz="2400" b="0" i="0" u="none" strike="noStrike" cap="none">
                <a:solidFill>
                  <a:schemeClr val="dk2"/>
                </a:solidFill>
                <a:latin typeface="Cabin"/>
                <a:ea typeface="Cabin"/>
                <a:cs typeface="Cabin"/>
                <a:sym typeface="Cabin"/>
              </a:rPr>
              <a:t>Q:  Does this method satisfy:</a:t>
            </a:r>
          </a:p>
          <a:p>
            <a:pPr marL="630000" marR="0" lvl="1" indent="-312500" algn="l" rtl="0">
              <a:spcBef>
                <a:spcPts val="1080"/>
              </a:spcBef>
              <a:spcAft>
                <a:spcPts val="0"/>
              </a:spcAft>
              <a:buClr>
                <a:schemeClr val="accent2"/>
              </a:buClr>
              <a:buSzPct val="25000"/>
              <a:buFont typeface="Noto Sans Symbols"/>
              <a:buNone/>
            </a:pPr>
            <a:r>
              <a:rPr lang="en-US" sz="2400" b="0" i="0" u="none" strike="noStrike" cap="none">
                <a:solidFill>
                  <a:schemeClr val="dk2"/>
                </a:solidFill>
                <a:latin typeface="Cabin"/>
                <a:ea typeface="Cabin"/>
                <a:cs typeface="Cabin"/>
                <a:sym typeface="Cabin"/>
              </a:rPr>
              <a:t>A) Animal Welfare Act</a:t>
            </a:r>
          </a:p>
          <a:p>
            <a:pPr marL="630000" marR="0" lvl="1" indent="-312500" algn="l" rtl="0">
              <a:spcBef>
                <a:spcPts val="1080"/>
              </a:spcBef>
              <a:spcAft>
                <a:spcPts val="0"/>
              </a:spcAft>
              <a:buClr>
                <a:schemeClr val="accent2"/>
              </a:buClr>
              <a:buSzPct val="25000"/>
              <a:buFont typeface="Noto Sans Symbols"/>
              <a:buNone/>
            </a:pPr>
            <a:r>
              <a:rPr lang="en-US" sz="2400" b="0" i="0" u="none" strike="noStrike" cap="none">
                <a:solidFill>
                  <a:schemeClr val="dk2"/>
                </a:solidFill>
                <a:latin typeface="Cabin"/>
                <a:ea typeface="Cabin"/>
                <a:cs typeface="Cabin"/>
                <a:sym typeface="Cabin"/>
              </a:rPr>
              <a:t>B) PHS Policy</a:t>
            </a:r>
          </a:p>
          <a:p>
            <a:pPr marL="630000" marR="0" lvl="1" indent="-312500" algn="l" rtl="0">
              <a:spcBef>
                <a:spcPts val="1080"/>
              </a:spcBef>
              <a:spcAft>
                <a:spcPts val="0"/>
              </a:spcAft>
              <a:buClr>
                <a:schemeClr val="accent2"/>
              </a:buClr>
              <a:buSzPct val="25000"/>
              <a:buFont typeface="Noto Sans Symbols"/>
              <a:buNone/>
            </a:pPr>
            <a:r>
              <a:rPr lang="en-US" sz="2400" b="0" i="0" u="none" strike="noStrike" cap="none">
                <a:solidFill>
                  <a:schemeClr val="dk2"/>
                </a:solidFill>
                <a:latin typeface="Cabin"/>
                <a:ea typeface="Cabin"/>
                <a:cs typeface="Cabin"/>
                <a:sym typeface="Cabin"/>
              </a:rPr>
              <a:t>C) Both</a:t>
            </a:r>
          </a:p>
          <a:p>
            <a:pPr marL="630000" marR="0" lvl="1" indent="-312500" algn="l" rtl="0">
              <a:spcBef>
                <a:spcPts val="920"/>
              </a:spcBef>
              <a:spcAft>
                <a:spcPts val="0"/>
              </a:spcAft>
              <a:buClr>
                <a:schemeClr val="accent2"/>
              </a:buClr>
              <a:buSzPct val="92000"/>
              <a:buFont typeface="Noto Sans Symbols"/>
              <a:buNone/>
            </a:pPr>
            <a:endParaRPr sz="1600" b="0" i="0" u="none" strike="noStrike" cap="none">
              <a:solidFill>
                <a:schemeClr val="dk2"/>
              </a:solidFill>
              <a:latin typeface="Cabin"/>
              <a:ea typeface="Cabin"/>
              <a:cs typeface="Cabin"/>
              <a:sym typeface="Cabi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CONTRAST THE PHS POLICY AND AWA WHEN USING CONTINUING REVIEW</a:t>
            </a:r>
          </a:p>
        </p:txBody>
      </p:sp>
      <p:sp>
        <p:nvSpPr>
          <p:cNvPr id="248" name="Shape 248"/>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Look up and use the AWA and PHS Polices to re-evaluate and discuss again in your groups the question of continuing review using PAM reports.</a:t>
            </a:r>
          </a:p>
          <a:p>
            <a:pPr marL="306000" marR="0" lvl="0" indent="-306000" algn="l" rtl="0">
              <a:spcBef>
                <a:spcPts val="1080"/>
              </a:spcBef>
              <a:spcAft>
                <a:spcPts val="0"/>
              </a:spcAft>
              <a:buClr>
                <a:schemeClr val="accent2"/>
              </a:buClr>
              <a:buSzPct val="92000"/>
              <a:buFont typeface="Noto Sans Symbols"/>
              <a:buNone/>
            </a:pPr>
            <a:endParaRPr sz="2400" b="0" i="0" u="none" strike="noStrike" cap="none">
              <a:solidFill>
                <a:schemeClr val="dk2"/>
              </a:solidFill>
              <a:latin typeface="Cabin"/>
              <a:ea typeface="Cabin"/>
              <a:cs typeface="Cabin"/>
              <a:sym typeface="Cabin"/>
            </a:endParaRPr>
          </a:p>
          <a:p>
            <a:pPr marL="306000" marR="0" lvl="0" indent="-306000" algn="l" rtl="0">
              <a:spcBef>
                <a:spcPts val="108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Do you need to change some of your answers?</a:t>
            </a:r>
          </a:p>
          <a:p>
            <a:pPr marL="306000" marR="0" lvl="0" indent="-306000" algn="l" rtl="0">
              <a:spcBef>
                <a:spcPts val="960"/>
              </a:spcBef>
              <a:spcAft>
                <a:spcPts val="0"/>
              </a:spcAft>
              <a:buClr>
                <a:schemeClr val="accent2"/>
              </a:buClr>
              <a:buSzPct val="91999"/>
              <a:buFont typeface="Noto Sans Symbols"/>
              <a:buNone/>
            </a:pPr>
            <a:endParaRPr sz="1800" b="0" i="0" u="none" strike="noStrike" cap="none">
              <a:solidFill>
                <a:schemeClr val="dk2"/>
              </a:solidFill>
              <a:latin typeface="Cabin"/>
              <a:ea typeface="Cabin"/>
              <a:cs typeface="Cabin"/>
              <a:sym typeface="Cabi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IN REVIEW………</a:t>
            </a:r>
          </a:p>
        </p:txBody>
      </p:sp>
      <p:sp>
        <p:nvSpPr>
          <p:cNvPr id="255" name="Shape 255"/>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Overall Assessment of Training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GOALS </a:t>
            </a:r>
          </a:p>
        </p:txBody>
      </p:sp>
      <p:sp>
        <p:nvSpPr>
          <p:cNvPr id="109" name="Shape 109"/>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At the end of this session, you will be able to understand use of Designated Member Re</a:t>
            </a:r>
            <a:r>
              <a:rPr lang="en-US" sz="2400"/>
              <a:t>view (DMR) and Full Committee Review (</a:t>
            </a:r>
            <a:r>
              <a:rPr lang="en-US" sz="2400" b="0" i="0" u="none" strike="noStrike" cap="none">
                <a:solidFill>
                  <a:schemeClr val="dk2"/>
                </a:solidFill>
                <a:latin typeface="Cabin"/>
                <a:ea typeface="Cabin"/>
                <a:cs typeface="Cabin"/>
                <a:sym typeface="Cabin"/>
              </a:rPr>
              <a:t>FCR) for protocols and……</a:t>
            </a:r>
          </a:p>
          <a:p>
            <a:pPr marL="306000" marR="0" lvl="0" indent="-306000" algn="l" rtl="0">
              <a:spcBef>
                <a:spcPts val="960"/>
              </a:spcBef>
              <a:spcAft>
                <a:spcPts val="0"/>
              </a:spcAft>
              <a:buClr>
                <a:schemeClr val="accent2"/>
              </a:buClr>
              <a:buSzPct val="91999"/>
              <a:buFont typeface="Noto Sans Symbols"/>
              <a:buNone/>
            </a:pPr>
            <a:endParaRPr sz="1800" b="0" i="0" u="none" strike="noStrike" cap="none">
              <a:solidFill>
                <a:schemeClr val="dk2"/>
              </a:solidFill>
              <a:latin typeface="Cabin"/>
              <a:ea typeface="Cabin"/>
              <a:cs typeface="Cabin"/>
              <a:sym typeface="Cabin"/>
            </a:endParaRPr>
          </a:p>
          <a:p>
            <a:pPr marL="306000" marR="0" lvl="0" indent="-306000" algn="l" rtl="0">
              <a:spcBef>
                <a:spcPts val="108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You will be able to understand </a:t>
            </a:r>
            <a:r>
              <a:rPr lang="en-US" sz="2400"/>
              <a:t>C</a:t>
            </a:r>
            <a:r>
              <a:rPr lang="en-US" sz="2400" b="0" i="0" u="none" strike="noStrike" cap="none">
                <a:solidFill>
                  <a:schemeClr val="dk2"/>
                </a:solidFill>
                <a:latin typeface="Cabin"/>
                <a:ea typeface="Cabin"/>
                <a:cs typeface="Cabin"/>
                <a:sym typeface="Cabin"/>
              </a:rPr>
              <a:t>ontinuing </a:t>
            </a:r>
            <a:r>
              <a:rPr lang="en-US" sz="2400"/>
              <a:t>R</a:t>
            </a:r>
            <a:r>
              <a:rPr lang="en-US" sz="2400" b="0" i="0" u="none" strike="noStrike" cap="none">
                <a:solidFill>
                  <a:schemeClr val="dk2"/>
                </a:solidFill>
                <a:latin typeface="Cabin"/>
                <a:ea typeface="Cabin"/>
                <a:cs typeface="Cabin"/>
                <a:sym typeface="Cabin"/>
              </a:rPr>
              <a:t>eview of protocols.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IN REVIEW………</a:t>
            </a:r>
          </a:p>
        </p:txBody>
      </p:sp>
      <p:sp>
        <p:nvSpPr>
          <p:cNvPr id="262" name="Shape 262"/>
          <p:cNvSpPr txBox="1">
            <a:spLocks noGrp="1"/>
          </p:cNvSpPr>
          <p:nvPr>
            <p:ph type="body" idx="1"/>
          </p:nvPr>
        </p:nvSpPr>
        <p:spPr>
          <a:xfrm>
            <a:off x="581191" y="1957589"/>
            <a:ext cx="11029614" cy="4546240"/>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none" strike="noStrike" cap="none">
                <a:solidFill>
                  <a:schemeClr val="dk2"/>
                </a:solidFill>
                <a:latin typeface="Cabin"/>
                <a:ea typeface="Cabin"/>
                <a:cs typeface="Cabin"/>
                <a:sym typeface="Cabin"/>
              </a:rPr>
              <a:t>Using what you have learned, you should be able to…..</a:t>
            </a:r>
          </a:p>
          <a:p>
            <a:pPr marL="630000" marR="0" lvl="1" indent="-312500" algn="l" rtl="0">
              <a:spcBef>
                <a:spcPts val="600"/>
              </a:spcBef>
              <a:spcAft>
                <a:spcPts val="0"/>
              </a:spcAft>
              <a:buClr>
                <a:schemeClr val="accent2"/>
              </a:buClr>
              <a:buSzPct val="91999"/>
              <a:buFont typeface="Noto Sans Symbols"/>
              <a:buChar char="◼"/>
            </a:pPr>
            <a:r>
              <a:rPr lang="en-US" sz="2000" b="0" i="0" u="sng" strike="noStrike" cap="none">
                <a:solidFill>
                  <a:schemeClr val="dk2"/>
                </a:solidFill>
                <a:latin typeface="Cabin"/>
                <a:ea typeface="Cabin"/>
                <a:cs typeface="Cabin"/>
                <a:sym typeface="Cabin"/>
              </a:rPr>
              <a:t>Differentiate</a:t>
            </a:r>
            <a:r>
              <a:rPr lang="en-US" sz="2000" b="0" i="0" u="none" strike="noStrike" cap="none">
                <a:solidFill>
                  <a:schemeClr val="dk2"/>
                </a:solidFill>
                <a:latin typeface="Cabin"/>
                <a:ea typeface="Cabin"/>
                <a:cs typeface="Cabin"/>
                <a:sym typeface="Cabin"/>
              </a:rPr>
              <a:t> between FCR and DMR. </a:t>
            </a:r>
          </a:p>
          <a:p>
            <a:pPr marL="324000" marR="0" lvl="1" indent="-6499" algn="l" rtl="0">
              <a:spcBef>
                <a:spcPts val="0"/>
              </a:spcBef>
              <a:spcAft>
                <a:spcPts val="0"/>
              </a:spcAft>
              <a:buClr>
                <a:schemeClr val="accent2"/>
              </a:buClr>
              <a:buSzPct val="25000"/>
              <a:buFont typeface="Noto Sans Symbols"/>
              <a:buNone/>
            </a:pPr>
            <a:endParaRPr sz="800" b="0" i="0" u="none" strike="noStrike" cap="none">
              <a:solidFill>
                <a:schemeClr val="dk2"/>
              </a:solidFill>
              <a:latin typeface="Cabin"/>
              <a:ea typeface="Cabin"/>
              <a:cs typeface="Cabin"/>
              <a:sym typeface="Cabin"/>
            </a:endParaRPr>
          </a:p>
          <a:p>
            <a:pPr marL="630000" marR="0" lvl="1" indent="-312500" algn="l" rtl="0">
              <a:spcBef>
                <a:spcPts val="0"/>
              </a:spcBef>
              <a:spcAft>
                <a:spcPts val="0"/>
              </a:spcAft>
              <a:buClr>
                <a:schemeClr val="accent2"/>
              </a:buClr>
              <a:buSzPct val="91999"/>
              <a:buFont typeface="Noto Sans Symbols"/>
              <a:buChar char="◼"/>
            </a:pPr>
            <a:r>
              <a:rPr lang="en-US" sz="2000" b="0" i="0" u="sng" strike="noStrike" cap="none">
                <a:solidFill>
                  <a:schemeClr val="dk2"/>
                </a:solidFill>
                <a:latin typeface="Cabin"/>
                <a:ea typeface="Cabin"/>
                <a:cs typeface="Cabin"/>
                <a:sym typeface="Cabin"/>
              </a:rPr>
              <a:t>Justify</a:t>
            </a:r>
            <a:r>
              <a:rPr lang="en-US" sz="2000" b="0" i="0" u="none" strike="noStrike" cap="none">
                <a:solidFill>
                  <a:schemeClr val="dk2"/>
                </a:solidFill>
                <a:latin typeface="Cabin"/>
                <a:ea typeface="Cabin"/>
                <a:cs typeface="Cabin"/>
                <a:sym typeface="Cabin"/>
              </a:rPr>
              <a:t> the use of FCR vs DMR.</a:t>
            </a:r>
          </a:p>
          <a:p>
            <a:pPr marL="630000" marR="0" lvl="1" indent="-312500" algn="l" rtl="0">
              <a:spcBef>
                <a:spcPts val="0"/>
              </a:spcBef>
              <a:spcAft>
                <a:spcPts val="0"/>
              </a:spcAft>
              <a:buClr>
                <a:schemeClr val="accent2"/>
              </a:buClr>
              <a:buSzPct val="92000"/>
              <a:buFont typeface="Noto Sans Symbols"/>
              <a:buNone/>
            </a:pPr>
            <a:endParaRPr sz="800" b="0" i="0" u="none" strike="noStrike" cap="none">
              <a:solidFill>
                <a:schemeClr val="dk2"/>
              </a:solidFill>
              <a:latin typeface="Cabin"/>
              <a:ea typeface="Cabin"/>
              <a:cs typeface="Cabin"/>
              <a:sym typeface="Cabin"/>
            </a:endParaRPr>
          </a:p>
          <a:p>
            <a:pPr marL="630000" marR="0" lvl="1" indent="-312500" algn="l" rtl="0">
              <a:spcBef>
                <a:spcPts val="0"/>
              </a:spcBef>
              <a:spcAft>
                <a:spcPts val="0"/>
              </a:spcAft>
              <a:buClr>
                <a:schemeClr val="accent2"/>
              </a:buClr>
              <a:buSzPct val="91999"/>
              <a:buFont typeface="Noto Sans Symbols"/>
              <a:buChar char="◼"/>
            </a:pPr>
            <a:r>
              <a:rPr lang="en-US" sz="2000" b="0" i="0" u="sng" strike="noStrike" cap="none">
                <a:solidFill>
                  <a:schemeClr val="dk2"/>
                </a:solidFill>
                <a:latin typeface="Cabin"/>
                <a:ea typeface="Cabin"/>
                <a:cs typeface="Cabin"/>
                <a:sym typeface="Cabin"/>
              </a:rPr>
              <a:t>Evaluate</a:t>
            </a:r>
            <a:r>
              <a:rPr lang="en-US" sz="2000" b="0" i="0" u="none" strike="noStrike" cap="none">
                <a:solidFill>
                  <a:schemeClr val="dk2"/>
                </a:solidFill>
                <a:latin typeface="Cabin"/>
                <a:ea typeface="Cabin"/>
                <a:cs typeface="Cabin"/>
                <a:sym typeface="Cabin"/>
              </a:rPr>
              <a:t> how the use of FCR vs DMR may affect regulatory burden, animal welfare and occupational safety.</a:t>
            </a:r>
          </a:p>
          <a:p>
            <a:pPr marL="630000" marR="0" lvl="1" indent="-312500" algn="l" rtl="0">
              <a:spcBef>
                <a:spcPts val="0"/>
              </a:spcBef>
              <a:spcAft>
                <a:spcPts val="0"/>
              </a:spcAft>
              <a:buClr>
                <a:schemeClr val="accent2"/>
              </a:buClr>
              <a:buSzPct val="92000"/>
              <a:buFont typeface="Noto Sans Symbols"/>
              <a:buNone/>
            </a:pPr>
            <a:endParaRPr sz="800" b="0" i="0" u="none" strike="noStrike" cap="none">
              <a:solidFill>
                <a:schemeClr val="dk2"/>
              </a:solidFill>
              <a:latin typeface="Cabin"/>
              <a:ea typeface="Cabin"/>
              <a:cs typeface="Cabin"/>
              <a:sym typeface="Cabin"/>
            </a:endParaRPr>
          </a:p>
          <a:p>
            <a:pPr marL="630000" marR="0" lvl="1" indent="-312500" algn="l" rtl="0">
              <a:spcBef>
                <a:spcPts val="0"/>
              </a:spcBef>
              <a:spcAft>
                <a:spcPts val="0"/>
              </a:spcAft>
              <a:buClr>
                <a:schemeClr val="accent2"/>
              </a:buClr>
              <a:buSzPct val="91999"/>
              <a:buFont typeface="Noto Sans Symbols"/>
              <a:buChar char="◼"/>
            </a:pPr>
            <a:r>
              <a:rPr lang="en-US" sz="2000" b="0" i="0" u="sng" strike="noStrike" cap="none">
                <a:solidFill>
                  <a:schemeClr val="dk2"/>
                </a:solidFill>
                <a:latin typeface="Cabin"/>
                <a:ea typeface="Cabin"/>
                <a:cs typeface="Cabin"/>
                <a:sym typeface="Cabin"/>
              </a:rPr>
              <a:t>Formulate</a:t>
            </a:r>
            <a:r>
              <a:rPr lang="en-US" sz="2000" b="0" i="0" u="none" strike="noStrike" cap="none">
                <a:solidFill>
                  <a:schemeClr val="dk2"/>
                </a:solidFill>
                <a:latin typeface="Cabin"/>
                <a:ea typeface="Cabin"/>
                <a:cs typeface="Cabin"/>
                <a:sym typeface="Cabin"/>
              </a:rPr>
              <a:t> guidance on when to use FCR vs DMR.</a:t>
            </a:r>
          </a:p>
          <a:p>
            <a:pPr marL="630000" marR="0" lvl="1" indent="-312500" algn="l" rtl="0">
              <a:spcBef>
                <a:spcPts val="0"/>
              </a:spcBef>
              <a:spcAft>
                <a:spcPts val="0"/>
              </a:spcAft>
              <a:buClr>
                <a:schemeClr val="accent2"/>
              </a:buClr>
              <a:buSzPct val="92000"/>
              <a:buFont typeface="Noto Sans Symbols"/>
              <a:buNone/>
            </a:pPr>
            <a:endParaRPr sz="800" b="0" i="0" u="none" strike="noStrike" cap="none">
              <a:solidFill>
                <a:schemeClr val="dk2"/>
              </a:solidFill>
              <a:latin typeface="Cabin"/>
              <a:ea typeface="Cabin"/>
              <a:cs typeface="Cabin"/>
              <a:sym typeface="Cabin"/>
            </a:endParaRPr>
          </a:p>
          <a:p>
            <a:pPr marL="630000" marR="0" lvl="1" indent="-312500" algn="l" rtl="0">
              <a:spcBef>
                <a:spcPts val="0"/>
              </a:spcBef>
              <a:spcAft>
                <a:spcPts val="0"/>
              </a:spcAft>
              <a:buClr>
                <a:schemeClr val="accent2"/>
              </a:buClr>
              <a:buSzPct val="91999"/>
              <a:buFont typeface="Noto Sans Symbols"/>
              <a:buChar char="◼"/>
            </a:pPr>
            <a:r>
              <a:rPr lang="en-US" sz="2000" b="0" i="0" u="sng" strike="noStrike" cap="none">
                <a:solidFill>
                  <a:schemeClr val="dk2"/>
                </a:solidFill>
                <a:latin typeface="Cabin"/>
                <a:ea typeface="Cabin"/>
                <a:cs typeface="Cabin"/>
                <a:sym typeface="Cabin"/>
              </a:rPr>
              <a:t>Contrast</a:t>
            </a:r>
            <a:r>
              <a:rPr lang="en-US" sz="2000" b="0" i="0" u="none" strike="noStrike" cap="none">
                <a:solidFill>
                  <a:schemeClr val="dk2"/>
                </a:solidFill>
                <a:latin typeface="Cabin"/>
                <a:ea typeface="Cabin"/>
                <a:cs typeface="Cabin"/>
                <a:sym typeface="Cabin"/>
              </a:rPr>
              <a:t> the PHS Policy and AWA when using continuing review.</a:t>
            </a:r>
          </a:p>
          <a:p>
            <a:pPr marL="630000" marR="0" lvl="1" indent="-312500" algn="l" rtl="0">
              <a:spcBef>
                <a:spcPts val="0"/>
              </a:spcBef>
              <a:spcAft>
                <a:spcPts val="0"/>
              </a:spcAft>
              <a:buClr>
                <a:schemeClr val="accent2"/>
              </a:buClr>
              <a:buSzPct val="92000"/>
              <a:buFont typeface="Noto Sans Symbols"/>
              <a:buNone/>
            </a:pPr>
            <a:endParaRPr sz="800" b="0" i="0" u="none" strike="noStrike" cap="none">
              <a:solidFill>
                <a:schemeClr val="dk2"/>
              </a:solidFill>
              <a:latin typeface="Cabin"/>
              <a:ea typeface="Cabin"/>
              <a:cs typeface="Cabin"/>
              <a:sym typeface="Cabin"/>
            </a:endParaRPr>
          </a:p>
          <a:p>
            <a:pPr marL="630000" marR="0" lvl="1" indent="-312500" algn="l" rtl="0">
              <a:spcBef>
                <a:spcPts val="0"/>
              </a:spcBef>
              <a:spcAft>
                <a:spcPts val="0"/>
              </a:spcAft>
              <a:buClr>
                <a:schemeClr val="accent2"/>
              </a:buClr>
              <a:buSzPct val="91999"/>
              <a:buFont typeface="Noto Sans Symbols"/>
              <a:buChar char="◼"/>
            </a:pPr>
            <a:r>
              <a:rPr lang="en-US" sz="2000" b="0" i="0" u="sng" strike="noStrike" cap="none">
                <a:solidFill>
                  <a:schemeClr val="dk2"/>
                </a:solidFill>
                <a:latin typeface="Cabin"/>
                <a:ea typeface="Cabin"/>
                <a:cs typeface="Cabin"/>
                <a:sym typeface="Cabin"/>
              </a:rPr>
              <a:t>Evaluate</a:t>
            </a:r>
            <a:r>
              <a:rPr lang="en-US" sz="2000" b="0" i="0" u="none" strike="noStrike" cap="none">
                <a:solidFill>
                  <a:schemeClr val="dk2"/>
                </a:solidFill>
                <a:latin typeface="Cabin"/>
                <a:ea typeface="Cabin"/>
                <a:cs typeface="Cabin"/>
                <a:sym typeface="Cabin"/>
              </a:rPr>
              <a:t> how continuing review may affect regulatory burden, animal welfare and occupational safety.</a:t>
            </a:r>
          </a:p>
          <a:p>
            <a:pPr marL="324000" marR="0" lvl="1" indent="-6499" algn="l" rtl="0">
              <a:spcBef>
                <a:spcPts val="0"/>
              </a:spcBef>
              <a:spcAft>
                <a:spcPts val="0"/>
              </a:spcAft>
              <a:buClr>
                <a:schemeClr val="accent2"/>
              </a:buClr>
              <a:buSzPct val="25000"/>
              <a:buFont typeface="Noto Sans Symbols"/>
              <a:buNone/>
            </a:pPr>
            <a:r>
              <a:rPr lang="en-US" sz="800" b="0" i="0" u="none" strike="noStrike" cap="none">
                <a:solidFill>
                  <a:schemeClr val="dk2"/>
                </a:solidFill>
                <a:latin typeface="Cabin"/>
                <a:ea typeface="Cabin"/>
                <a:cs typeface="Cabin"/>
                <a:sym typeface="Cabin"/>
              </a:rPr>
              <a:t> </a:t>
            </a:r>
          </a:p>
          <a:p>
            <a:pPr marL="630000" marR="0" lvl="1" indent="-312500" algn="l" rtl="0">
              <a:spcBef>
                <a:spcPts val="0"/>
              </a:spcBef>
              <a:spcAft>
                <a:spcPts val="0"/>
              </a:spcAft>
              <a:buClr>
                <a:schemeClr val="accent2"/>
              </a:buClr>
              <a:buSzPct val="91999"/>
              <a:buFont typeface="Noto Sans Symbols"/>
              <a:buChar char="◼"/>
            </a:pPr>
            <a:r>
              <a:rPr lang="en-US" sz="2000" b="0" i="0" u="sng" strike="noStrike" cap="none">
                <a:solidFill>
                  <a:schemeClr val="dk2"/>
                </a:solidFill>
                <a:latin typeface="Cabin"/>
                <a:ea typeface="Cabin"/>
                <a:cs typeface="Cabin"/>
                <a:sym typeface="Cabin"/>
              </a:rPr>
              <a:t>Formulate</a:t>
            </a:r>
            <a:r>
              <a:rPr lang="en-US" sz="2000" b="0" i="0" u="none" strike="noStrike" cap="none">
                <a:solidFill>
                  <a:schemeClr val="dk2"/>
                </a:solidFill>
                <a:latin typeface="Cabin"/>
                <a:ea typeface="Cabin"/>
                <a:cs typeface="Cabin"/>
                <a:sym typeface="Cabin"/>
              </a:rPr>
              <a:t> guidance on conducting continuing review.</a:t>
            </a:r>
          </a:p>
          <a:p>
            <a:pPr marL="630000" marR="0" lvl="1" indent="-312500" algn="l" rtl="0">
              <a:spcBef>
                <a:spcPts val="320"/>
              </a:spcBef>
              <a:spcAft>
                <a:spcPts val="0"/>
              </a:spcAft>
              <a:buClr>
                <a:schemeClr val="accent2"/>
              </a:buClr>
              <a:buSzPct val="92000"/>
              <a:buFont typeface="Noto Sans Symbols"/>
              <a:buNone/>
            </a:pPr>
            <a:endParaRPr sz="1600" b="0" i="0" u="none" strike="noStrike" cap="none">
              <a:solidFill>
                <a:schemeClr val="dk2"/>
              </a:solidFill>
              <a:latin typeface="Cabin"/>
              <a:ea typeface="Cabin"/>
              <a:cs typeface="Cabin"/>
              <a:sym typeface="Cab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OBJECTIVES – USE OF FCR AND DMR</a:t>
            </a:r>
          </a:p>
        </p:txBody>
      </p:sp>
      <p:sp>
        <p:nvSpPr>
          <p:cNvPr id="116" name="Shape 116"/>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sng" strike="noStrike" cap="none" dirty="0">
                <a:solidFill>
                  <a:schemeClr val="dk2"/>
                </a:solidFill>
                <a:latin typeface="Cabin"/>
                <a:ea typeface="Cabin"/>
                <a:cs typeface="Cabin"/>
                <a:sym typeface="Cabin"/>
              </a:rPr>
              <a:t>Differentiate</a:t>
            </a:r>
            <a:r>
              <a:rPr lang="en-US" sz="2400" b="0" i="0" u="none" strike="noStrike" cap="none" dirty="0">
                <a:solidFill>
                  <a:schemeClr val="dk2"/>
                </a:solidFill>
                <a:latin typeface="Cabin"/>
                <a:ea typeface="Cabin"/>
                <a:cs typeface="Cabin"/>
                <a:sym typeface="Cabin"/>
              </a:rPr>
              <a:t> between FCR and DMR.</a:t>
            </a:r>
          </a:p>
          <a:p>
            <a:pPr marL="0" marR="0" lvl="0" indent="0" algn="l" rtl="0">
              <a:spcBef>
                <a:spcPts val="0"/>
              </a:spcBef>
              <a:spcAft>
                <a:spcPts val="0"/>
              </a:spcAft>
              <a:buClr>
                <a:schemeClr val="accent2"/>
              </a:buClr>
              <a:buSzPct val="25000"/>
              <a:buFont typeface="Noto Sans Symbols"/>
              <a:buNone/>
            </a:pPr>
            <a:r>
              <a:rPr lang="en-US" sz="2400" b="0" i="0" u="none" strike="noStrike" cap="none" dirty="0">
                <a:solidFill>
                  <a:schemeClr val="dk2"/>
                </a:solidFill>
                <a:latin typeface="Cabin"/>
                <a:ea typeface="Cabin"/>
                <a:cs typeface="Cabin"/>
                <a:sym typeface="Cabin"/>
              </a:rPr>
              <a:t> </a:t>
            </a:r>
          </a:p>
          <a:p>
            <a:pPr marL="306000" marR="0" lvl="0" indent="-306000" algn="l" rtl="0">
              <a:spcBef>
                <a:spcPts val="0"/>
              </a:spcBef>
              <a:spcAft>
                <a:spcPts val="0"/>
              </a:spcAft>
              <a:buClr>
                <a:schemeClr val="accent2"/>
              </a:buClr>
              <a:buSzPct val="92000"/>
              <a:buFont typeface="Noto Sans Symbols"/>
              <a:buChar char="◼"/>
            </a:pPr>
            <a:r>
              <a:rPr lang="en-US" sz="2400" b="0" i="0" u="sng" strike="noStrike" cap="none" dirty="0">
                <a:solidFill>
                  <a:schemeClr val="dk2"/>
                </a:solidFill>
                <a:latin typeface="Cabin"/>
                <a:ea typeface="Cabin"/>
                <a:cs typeface="Cabin"/>
                <a:sym typeface="Cabin"/>
              </a:rPr>
              <a:t>Justify</a:t>
            </a:r>
            <a:r>
              <a:rPr lang="en-US" sz="2400" b="0" i="0" u="none" strike="noStrike" cap="none" dirty="0">
                <a:solidFill>
                  <a:schemeClr val="dk2"/>
                </a:solidFill>
                <a:latin typeface="Cabin"/>
                <a:ea typeface="Cabin"/>
                <a:cs typeface="Cabin"/>
                <a:sym typeface="Cabin"/>
              </a:rPr>
              <a:t> the use of FCR and DMR.</a:t>
            </a:r>
          </a:p>
          <a:p>
            <a:pPr marL="0" marR="0" lvl="0" indent="0" algn="l" rtl="0">
              <a:spcBef>
                <a:spcPts val="0"/>
              </a:spcBef>
              <a:spcAft>
                <a:spcPts val="0"/>
              </a:spcAft>
              <a:buClr>
                <a:schemeClr val="accent2"/>
              </a:buClr>
              <a:buSzPct val="25000"/>
              <a:buFont typeface="Noto Sans Symbols"/>
              <a:buNone/>
            </a:pPr>
            <a:r>
              <a:rPr lang="en-US" sz="2400" b="0" i="0" u="none" strike="noStrike" cap="none" dirty="0">
                <a:solidFill>
                  <a:schemeClr val="dk2"/>
                </a:solidFill>
                <a:latin typeface="Cabin"/>
                <a:ea typeface="Cabin"/>
                <a:cs typeface="Cabin"/>
                <a:sym typeface="Cabin"/>
              </a:rPr>
              <a:t>  </a:t>
            </a:r>
          </a:p>
          <a:p>
            <a:pPr marL="306000" marR="0" lvl="0" indent="-306000" algn="l" rtl="0">
              <a:spcBef>
                <a:spcPts val="0"/>
              </a:spcBef>
              <a:spcAft>
                <a:spcPts val="0"/>
              </a:spcAft>
              <a:buClr>
                <a:schemeClr val="accent2"/>
              </a:buClr>
              <a:buSzPct val="92000"/>
              <a:buFont typeface="Noto Sans Symbols"/>
              <a:buChar char="◼"/>
            </a:pPr>
            <a:r>
              <a:rPr lang="en-US" sz="2400" b="0" i="0" u="sng" strike="noStrike" cap="none" dirty="0">
                <a:solidFill>
                  <a:schemeClr val="dk2"/>
                </a:solidFill>
                <a:latin typeface="Cabin"/>
                <a:ea typeface="Cabin"/>
                <a:cs typeface="Cabin"/>
                <a:sym typeface="Cabin"/>
              </a:rPr>
              <a:t>Evaluate</a:t>
            </a:r>
            <a:r>
              <a:rPr lang="en-US" sz="2400" b="0" i="0" u="none" strike="noStrike" cap="none" dirty="0">
                <a:solidFill>
                  <a:schemeClr val="dk2"/>
                </a:solidFill>
                <a:latin typeface="Cabin"/>
                <a:ea typeface="Cabin"/>
                <a:cs typeface="Cabin"/>
                <a:sym typeface="Cabin"/>
              </a:rPr>
              <a:t> how the use of FCR and DMR may affect regulatory burden, animal welfare and occupational safety.</a:t>
            </a:r>
          </a:p>
          <a:p>
            <a:pPr marL="306000" marR="0" lvl="0" indent="-306000" algn="l" rtl="0">
              <a:spcBef>
                <a:spcPts val="0"/>
              </a:spcBef>
              <a:spcAft>
                <a:spcPts val="0"/>
              </a:spcAft>
              <a:buClr>
                <a:schemeClr val="accent2"/>
              </a:buClr>
              <a:buSzPct val="92000"/>
              <a:buFont typeface="Noto Sans Symbols"/>
              <a:buNone/>
            </a:pPr>
            <a:endParaRPr sz="2400" b="0" i="0" u="none" strike="noStrike" cap="none" dirty="0">
              <a:solidFill>
                <a:schemeClr val="dk2"/>
              </a:solidFill>
              <a:latin typeface="Cabin"/>
              <a:ea typeface="Cabin"/>
              <a:cs typeface="Cabin"/>
              <a:sym typeface="Cabin"/>
            </a:endParaRPr>
          </a:p>
          <a:p>
            <a:pPr marL="306000" marR="0" lvl="0" indent="-306000" algn="l" rtl="0">
              <a:spcBef>
                <a:spcPts val="0"/>
              </a:spcBef>
              <a:spcAft>
                <a:spcPts val="0"/>
              </a:spcAft>
              <a:buClr>
                <a:schemeClr val="accent2"/>
              </a:buClr>
              <a:buSzPct val="92000"/>
              <a:buFont typeface="Noto Sans Symbols"/>
              <a:buChar char="◼"/>
            </a:pPr>
            <a:r>
              <a:rPr lang="en-US" sz="2400" b="0" i="0" u="sng" strike="noStrike" cap="none" dirty="0">
                <a:solidFill>
                  <a:schemeClr val="dk2"/>
                </a:solidFill>
                <a:latin typeface="Cabin"/>
                <a:ea typeface="Cabin"/>
                <a:cs typeface="Cabin"/>
                <a:sym typeface="Cabin"/>
              </a:rPr>
              <a:t>Formulate</a:t>
            </a:r>
            <a:r>
              <a:rPr lang="en-US" sz="2400" b="0" i="0" u="none" strike="noStrike" cap="none" dirty="0">
                <a:solidFill>
                  <a:schemeClr val="dk2"/>
                </a:solidFill>
                <a:latin typeface="Cabin"/>
                <a:ea typeface="Cabin"/>
                <a:cs typeface="Cabin"/>
                <a:sym typeface="Cabin"/>
              </a:rPr>
              <a:t> guidance on when to use FCR and DMR.</a:t>
            </a:r>
          </a:p>
          <a:p>
            <a:pPr marL="306000" marR="0" lvl="0" indent="-306000" algn="l" rtl="0">
              <a:spcBef>
                <a:spcPts val="0"/>
              </a:spcBef>
              <a:spcAft>
                <a:spcPts val="0"/>
              </a:spcAft>
              <a:buClr>
                <a:schemeClr val="accent2"/>
              </a:buClr>
              <a:buSzPct val="91999"/>
              <a:buFont typeface="Noto Sans Symbols"/>
              <a:buNone/>
            </a:pPr>
            <a:endParaRPr sz="2000" b="0" i="0" u="none" strike="noStrike" cap="none" dirty="0">
              <a:solidFill>
                <a:schemeClr val="dk2"/>
              </a:solidFill>
              <a:latin typeface="Cabin"/>
              <a:ea typeface="Cabin"/>
              <a:cs typeface="Cabin"/>
              <a:sym typeface="Cabi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OBJECTIVES – CONTINUING REVIEW</a:t>
            </a:r>
          </a:p>
        </p:txBody>
      </p:sp>
      <p:sp>
        <p:nvSpPr>
          <p:cNvPr id="123" name="Shape 123"/>
          <p:cNvSpPr txBox="1">
            <a:spLocks noGrp="1"/>
          </p:cNvSpPr>
          <p:nvPr>
            <p:ph type="body" idx="1"/>
          </p:nvPr>
        </p:nvSpPr>
        <p:spPr>
          <a:xfrm>
            <a:off x="581191" y="2180496"/>
            <a:ext cx="11029614" cy="3678303"/>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sng" strike="noStrike" cap="none" dirty="0">
                <a:solidFill>
                  <a:schemeClr val="dk2"/>
                </a:solidFill>
                <a:latin typeface="Cabin"/>
                <a:ea typeface="Cabin"/>
                <a:cs typeface="Cabin"/>
                <a:sym typeface="Cabin"/>
              </a:rPr>
              <a:t>Contrast</a:t>
            </a:r>
            <a:r>
              <a:rPr lang="en-US" sz="2400" b="0" i="0" u="none" strike="noStrike" cap="none" dirty="0">
                <a:solidFill>
                  <a:schemeClr val="dk2"/>
                </a:solidFill>
                <a:latin typeface="Cabin"/>
                <a:ea typeface="Cabin"/>
                <a:cs typeface="Cabin"/>
                <a:sym typeface="Cabin"/>
              </a:rPr>
              <a:t> the PHS Policy and AWA when using continuing review.</a:t>
            </a:r>
          </a:p>
          <a:p>
            <a:pPr marL="0" marR="0" lvl="0" indent="0" algn="l" rtl="0">
              <a:spcBef>
                <a:spcPts val="1080"/>
              </a:spcBef>
              <a:spcAft>
                <a:spcPts val="0"/>
              </a:spcAft>
              <a:buClr>
                <a:schemeClr val="accent2"/>
              </a:buClr>
              <a:buSzPct val="25000"/>
              <a:buFont typeface="Noto Sans Symbols"/>
              <a:buNone/>
            </a:pPr>
            <a:r>
              <a:rPr lang="en-US" sz="2400" b="0" i="0" u="none" strike="noStrike" cap="none" dirty="0">
                <a:solidFill>
                  <a:schemeClr val="dk2"/>
                </a:solidFill>
                <a:latin typeface="Cabin"/>
                <a:ea typeface="Cabin"/>
                <a:cs typeface="Cabin"/>
                <a:sym typeface="Cabin"/>
              </a:rPr>
              <a:t>  </a:t>
            </a:r>
          </a:p>
          <a:p>
            <a:pPr marL="306000" marR="0" lvl="0" indent="-306000" algn="l" rtl="0">
              <a:spcBef>
                <a:spcPts val="1080"/>
              </a:spcBef>
              <a:spcAft>
                <a:spcPts val="0"/>
              </a:spcAft>
              <a:buClr>
                <a:schemeClr val="accent2"/>
              </a:buClr>
              <a:buSzPct val="92000"/>
              <a:buFont typeface="Noto Sans Symbols"/>
              <a:buChar char="◼"/>
            </a:pPr>
            <a:r>
              <a:rPr lang="en-US" sz="2400" b="0" i="0" u="sng" strike="noStrike" cap="none" dirty="0">
                <a:solidFill>
                  <a:schemeClr val="dk2"/>
                </a:solidFill>
                <a:latin typeface="Cabin"/>
                <a:ea typeface="Cabin"/>
                <a:cs typeface="Cabin"/>
                <a:sym typeface="Cabin"/>
              </a:rPr>
              <a:t>Evaluate</a:t>
            </a:r>
            <a:r>
              <a:rPr lang="en-US" sz="2400" b="0" i="0" u="none" strike="noStrike" cap="none" dirty="0">
                <a:solidFill>
                  <a:schemeClr val="dk2"/>
                </a:solidFill>
                <a:latin typeface="Cabin"/>
                <a:ea typeface="Cabin"/>
                <a:cs typeface="Cabin"/>
                <a:sym typeface="Cabin"/>
              </a:rPr>
              <a:t> how continuing review may affect regulatory burden, animal welfare and occupational safety.</a:t>
            </a:r>
          </a:p>
          <a:p>
            <a:pPr marL="0" marR="0" lvl="0" indent="0" algn="l" rtl="0">
              <a:spcBef>
                <a:spcPts val="1080"/>
              </a:spcBef>
              <a:spcAft>
                <a:spcPts val="0"/>
              </a:spcAft>
              <a:buClr>
                <a:schemeClr val="accent2"/>
              </a:buClr>
              <a:buSzPct val="25000"/>
              <a:buFont typeface="Noto Sans Symbols"/>
              <a:buNone/>
            </a:pPr>
            <a:r>
              <a:rPr lang="en-US" sz="2400" b="0" i="0" u="none" strike="noStrike" cap="none" dirty="0">
                <a:solidFill>
                  <a:schemeClr val="dk2"/>
                </a:solidFill>
                <a:latin typeface="Cabin"/>
                <a:ea typeface="Cabin"/>
                <a:cs typeface="Cabin"/>
                <a:sym typeface="Cabin"/>
              </a:rPr>
              <a:t> </a:t>
            </a:r>
          </a:p>
          <a:p>
            <a:pPr marL="306000" marR="0" lvl="0" indent="-306000" algn="l" rtl="0">
              <a:spcBef>
                <a:spcPts val="1080"/>
              </a:spcBef>
              <a:spcAft>
                <a:spcPts val="0"/>
              </a:spcAft>
              <a:buClr>
                <a:schemeClr val="accent2"/>
              </a:buClr>
              <a:buSzPct val="92000"/>
              <a:buFont typeface="Noto Sans Symbols"/>
              <a:buChar char="◼"/>
            </a:pPr>
            <a:r>
              <a:rPr lang="en-US" sz="2400" b="0" i="0" u="sng" strike="noStrike" cap="none" dirty="0">
                <a:solidFill>
                  <a:schemeClr val="dk2"/>
                </a:solidFill>
                <a:latin typeface="Cabin"/>
                <a:ea typeface="Cabin"/>
                <a:cs typeface="Cabin"/>
                <a:sym typeface="Cabin"/>
              </a:rPr>
              <a:t>Formulate</a:t>
            </a:r>
            <a:r>
              <a:rPr lang="en-US" sz="2400" b="0" i="0" u="none" strike="noStrike" cap="none" dirty="0">
                <a:solidFill>
                  <a:schemeClr val="dk2"/>
                </a:solidFill>
                <a:latin typeface="Cabin"/>
                <a:ea typeface="Cabin"/>
                <a:cs typeface="Cabin"/>
                <a:sym typeface="Cabin"/>
              </a:rPr>
              <a:t> guidance on conducting continuing review.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FCR / DMR</a:t>
            </a:r>
          </a:p>
        </p:txBody>
      </p:sp>
      <p:sp>
        <p:nvSpPr>
          <p:cNvPr id="130" name="Shape 130"/>
          <p:cNvSpPr txBox="1">
            <a:spLocks noGrp="1"/>
          </p:cNvSpPr>
          <p:nvPr>
            <p:ph type="body" idx="1"/>
          </p:nvPr>
        </p:nvSpPr>
        <p:spPr>
          <a:xfrm>
            <a:off x="581193" y="1957589"/>
            <a:ext cx="11029614" cy="4185634"/>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sng" strike="noStrike" cap="none">
                <a:solidFill>
                  <a:schemeClr val="dk2"/>
                </a:solidFill>
                <a:latin typeface="Cabin"/>
                <a:ea typeface="Cabin"/>
                <a:cs typeface="Cabin"/>
                <a:sym typeface="Cabin"/>
              </a:rPr>
              <a:t>Differentiate</a:t>
            </a:r>
            <a:r>
              <a:rPr lang="en-US" sz="2400" b="0" i="0" u="none" strike="noStrike" cap="none">
                <a:solidFill>
                  <a:schemeClr val="dk2"/>
                </a:solidFill>
                <a:latin typeface="Cabin"/>
                <a:ea typeface="Cabin"/>
                <a:cs typeface="Cabin"/>
                <a:sym typeface="Cabin"/>
              </a:rPr>
              <a:t> between FCR and DMR.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FCR / DMR</a:t>
            </a:r>
          </a:p>
        </p:txBody>
      </p:sp>
      <p:sp>
        <p:nvSpPr>
          <p:cNvPr id="137" name="Shape 137"/>
          <p:cNvSpPr txBox="1">
            <a:spLocks noGrp="1"/>
          </p:cNvSpPr>
          <p:nvPr>
            <p:ph type="body" idx="1"/>
          </p:nvPr>
        </p:nvSpPr>
        <p:spPr>
          <a:xfrm>
            <a:off x="581193" y="1957589"/>
            <a:ext cx="11029500" cy="4185600"/>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sng" strike="noStrike" cap="none">
                <a:solidFill>
                  <a:schemeClr val="dk2"/>
                </a:solidFill>
                <a:latin typeface="Cabin"/>
                <a:ea typeface="Cabin"/>
                <a:cs typeface="Cabin"/>
                <a:sym typeface="Cabin"/>
              </a:rPr>
              <a:t>Justify</a:t>
            </a:r>
            <a:r>
              <a:rPr lang="en-US" sz="2400" b="0" i="0" u="none" strike="noStrike" cap="none">
                <a:solidFill>
                  <a:schemeClr val="dk2"/>
                </a:solidFill>
                <a:latin typeface="Cabin"/>
                <a:ea typeface="Cabin"/>
                <a:cs typeface="Cabin"/>
                <a:sym typeface="Cabin"/>
              </a:rPr>
              <a:t> use of FCR and DMR.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FCR / DMR</a:t>
            </a:r>
          </a:p>
        </p:txBody>
      </p:sp>
      <p:sp>
        <p:nvSpPr>
          <p:cNvPr id="144" name="Shape 144"/>
          <p:cNvSpPr txBox="1">
            <a:spLocks noGrp="1"/>
          </p:cNvSpPr>
          <p:nvPr>
            <p:ph type="body" idx="1"/>
          </p:nvPr>
        </p:nvSpPr>
        <p:spPr>
          <a:xfrm>
            <a:off x="519408" y="2047741"/>
            <a:ext cx="11029614" cy="3996409"/>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sng" strike="noStrike" cap="none">
                <a:solidFill>
                  <a:schemeClr val="dk2"/>
                </a:solidFill>
                <a:latin typeface="Cabin"/>
                <a:ea typeface="Cabin"/>
                <a:cs typeface="Cabin"/>
                <a:sym typeface="Cabin"/>
              </a:rPr>
              <a:t>Formulate</a:t>
            </a:r>
            <a:r>
              <a:rPr lang="en-US" sz="2400" b="0" i="0" u="none" strike="noStrike" cap="none">
                <a:solidFill>
                  <a:schemeClr val="dk2"/>
                </a:solidFill>
                <a:latin typeface="Cabin"/>
                <a:ea typeface="Cabin"/>
                <a:cs typeface="Cabin"/>
                <a:sym typeface="Cabin"/>
              </a:rPr>
              <a:t> guidance on when to use FCR and DMR.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FCR / DMR</a:t>
            </a:r>
          </a:p>
        </p:txBody>
      </p:sp>
      <p:sp>
        <p:nvSpPr>
          <p:cNvPr id="151" name="Shape 151"/>
          <p:cNvSpPr txBox="1">
            <a:spLocks noGrp="1"/>
          </p:cNvSpPr>
          <p:nvPr>
            <p:ph type="body" idx="1"/>
          </p:nvPr>
        </p:nvSpPr>
        <p:spPr>
          <a:xfrm>
            <a:off x="581195" y="2047741"/>
            <a:ext cx="11029500" cy="3996300"/>
          </a:xfrm>
          <a:prstGeom prst="rect">
            <a:avLst/>
          </a:prstGeom>
          <a:noFill/>
          <a:ln>
            <a:noFill/>
          </a:ln>
        </p:spPr>
        <p:txBody>
          <a:bodyPr lIns="91425" tIns="45700" rIns="91425" bIns="45700" anchor="ctr" anchorCtr="0">
            <a:noAutofit/>
          </a:bodyPr>
          <a:lstStyle/>
          <a:p>
            <a:pPr marL="306000" marR="0" lvl="0" indent="-306000" algn="l" rtl="0">
              <a:spcBef>
                <a:spcPts val="0"/>
              </a:spcBef>
              <a:spcAft>
                <a:spcPts val="0"/>
              </a:spcAft>
              <a:buClr>
                <a:schemeClr val="accent2"/>
              </a:buClr>
              <a:buSzPct val="92000"/>
              <a:buFont typeface="Noto Sans Symbols"/>
              <a:buChar char="◼"/>
            </a:pPr>
            <a:r>
              <a:rPr lang="en-US" sz="2400" b="0" i="0" u="sng" strike="noStrike" cap="none">
                <a:solidFill>
                  <a:schemeClr val="dk2"/>
                </a:solidFill>
                <a:latin typeface="Cabin"/>
                <a:ea typeface="Cabin"/>
                <a:cs typeface="Cabin"/>
                <a:sym typeface="Cabin"/>
              </a:rPr>
              <a:t>Evaluate</a:t>
            </a:r>
            <a:r>
              <a:rPr lang="en-US" sz="2400" b="0" i="0" u="none" strike="noStrike" cap="none">
                <a:solidFill>
                  <a:schemeClr val="dk2"/>
                </a:solidFill>
                <a:latin typeface="Cabin"/>
                <a:ea typeface="Cabin"/>
                <a:cs typeface="Cabin"/>
                <a:sym typeface="Cabin"/>
              </a:rPr>
              <a:t> how use of FCR and/or DMR may affect regulatory burden, animal welfare and occupational health and safety.</a:t>
            </a:r>
          </a:p>
          <a:p>
            <a:pPr marL="630000" marR="0" lvl="1" indent="-312500" algn="l" rtl="0">
              <a:spcBef>
                <a:spcPts val="600"/>
              </a:spcBef>
              <a:spcAft>
                <a:spcPts val="0"/>
              </a:spcAft>
              <a:buClr>
                <a:schemeClr val="accent2"/>
              </a:buClr>
              <a:buSzPct val="91999"/>
              <a:buFont typeface="Noto Sans Symbols"/>
              <a:buNone/>
            </a:pPr>
            <a:endParaRPr sz="1800" b="0" i="0" u="none" strike="noStrike" cap="none">
              <a:solidFill>
                <a:schemeClr val="dk2"/>
              </a:solidFill>
              <a:latin typeface="Cabin"/>
              <a:ea typeface="Cabin"/>
              <a:cs typeface="Cabin"/>
              <a:sym typeface="Cabi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581191" y="702156"/>
            <a:ext cx="11029616" cy="10137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bin"/>
              <a:buNone/>
            </a:pPr>
            <a:r>
              <a:rPr lang="en-US" sz="2800" b="0" i="0" u="none" strike="noStrike" cap="none">
                <a:solidFill>
                  <a:schemeClr val="lt1"/>
                </a:solidFill>
                <a:latin typeface="Cabin"/>
                <a:ea typeface="Cabin"/>
                <a:cs typeface="Cabin"/>
                <a:sym typeface="Cabin"/>
              </a:rPr>
              <a:t>OPTIONS FOR ASSESSMENTS – CONTINUING REVIEW</a:t>
            </a:r>
          </a:p>
        </p:txBody>
      </p:sp>
      <p:sp>
        <p:nvSpPr>
          <p:cNvPr id="158" name="Shape 158"/>
          <p:cNvSpPr txBox="1">
            <a:spLocks noGrp="1"/>
          </p:cNvSpPr>
          <p:nvPr>
            <p:ph type="body" idx="1"/>
          </p:nvPr>
        </p:nvSpPr>
        <p:spPr>
          <a:xfrm>
            <a:off x="581191" y="2000191"/>
            <a:ext cx="11029614" cy="4271819"/>
          </a:xfrm>
          <a:prstGeom prst="rect">
            <a:avLst/>
          </a:prstGeom>
          <a:noFill/>
          <a:ln>
            <a:noFill/>
          </a:ln>
        </p:spPr>
        <p:txBody>
          <a:bodyPr lIns="91425" tIns="45700" rIns="91425" bIns="45700" anchor="ctr" anchorCtr="0">
            <a:noAutofit/>
          </a:bodyPr>
          <a:lstStyle/>
          <a:p>
            <a:pPr marL="306000" marR="0" lvl="0" indent="-306000" algn="l" rtl="0">
              <a:lnSpc>
                <a:spcPct val="110000"/>
              </a:lnSpc>
              <a:spcBef>
                <a:spcPts val="0"/>
              </a:spcBef>
              <a:spcAft>
                <a:spcPts val="0"/>
              </a:spcAft>
              <a:buClr>
                <a:schemeClr val="accent2"/>
              </a:buClr>
              <a:buSzPct val="92000"/>
              <a:buFont typeface="Noto Sans Symbols"/>
              <a:buChar char="◼"/>
            </a:pPr>
            <a:r>
              <a:rPr lang="en-US" sz="2400" b="0" i="0" u="sng" strike="noStrike" cap="none">
                <a:solidFill>
                  <a:schemeClr val="dk2"/>
                </a:solidFill>
                <a:latin typeface="Cabin"/>
                <a:ea typeface="Cabin"/>
                <a:cs typeface="Cabin"/>
                <a:sym typeface="Cabin"/>
              </a:rPr>
              <a:t>Contrast</a:t>
            </a:r>
            <a:r>
              <a:rPr lang="en-US" sz="2400" b="0" i="0" u="none" strike="noStrike" cap="none">
                <a:solidFill>
                  <a:schemeClr val="dk2"/>
                </a:solidFill>
                <a:latin typeface="Cabin"/>
                <a:ea typeface="Cabin"/>
                <a:cs typeface="Cabin"/>
                <a:sym typeface="Cabin"/>
              </a:rPr>
              <a:t> the PHS Policy and AWA when using continuing review.</a:t>
            </a:r>
          </a:p>
          <a:p>
            <a:pPr marL="0" marR="0" lvl="0" indent="0" algn="l" rtl="0">
              <a:lnSpc>
                <a:spcPct val="110000"/>
              </a:lnSpc>
              <a:spcBef>
                <a:spcPts val="600"/>
              </a:spcBef>
              <a:spcAft>
                <a:spcPts val="0"/>
              </a:spcAft>
              <a:buClr>
                <a:schemeClr val="accent2"/>
              </a:buClr>
              <a:buSzPct val="25000"/>
              <a:buFont typeface="Noto Sans Symbols"/>
              <a:buNone/>
            </a:pPr>
            <a:endParaRPr sz="900" b="0" i="0" u="none" strike="noStrike" cap="none">
              <a:solidFill>
                <a:schemeClr val="dk2"/>
              </a:solidFill>
              <a:latin typeface="Cabin"/>
              <a:ea typeface="Cabin"/>
              <a:cs typeface="Cabin"/>
              <a:sym typeface="Cabin"/>
            </a:endParaRPr>
          </a:p>
          <a:p>
            <a:pPr marL="306000" marR="0" lvl="0" indent="-306000" algn="l" rtl="0">
              <a:spcBef>
                <a:spcPts val="660"/>
              </a:spcBef>
              <a:spcAft>
                <a:spcPts val="0"/>
              </a:spcAft>
              <a:buClr>
                <a:schemeClr val="accent2"/>
              </a:buClr>
              <a:buSzPct val="91999"/>
              <a:buFont typeface="Noto Sans Symbols"/>
              <a:buNone/>
            </a:pPr>
            <a:endParaRPr sz="1800" b="0" i="0" u="none" strike="noStrike" cap="none">
              <a:solidFill>
                <a:schemeClr val="dk2"/>
              </a:solidFill>
              <a:latin typeface="Cabin"/>
              <a:ea typeface="Cabin"/>
              <a:cs typeface="Cabin"/>
              <a:sym typeface="Cabin"/>
            </a:endParaRPr>
          </a:p>
        </p:txBody>
      </p:sp>
    </p:spTree>
  </p:cSld>
  <p:clrMapOvr>
    <a:masterClrMapping/>
  </p:clrMapOvr>
</p:sld>
</file>

<file path=ppt/theme/theme1.xml><?xml version="1.0" encoding="utf-8"?>
<a:theme xmlns:a="http://schemas.openxmlformats.org/drawingml/2006/main" name="Dividend">
  <a:themeElements>
    <a:clrScheme name="Dividend">
      <a:dk1>
        <a:srgbClr val="000000"/>
      </a:dk1>
      <a:lt1>
        <a:srgbClr val="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2175</Words>
  <Application>Microsoft Office PowerPoint</Application>
  <PresentationFormat>Custom</PresentationFormat>
  <Paragraphs>364</Paragraphs>
  <Slides>20</Slides>
  <Notes>20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Cabin</vt:lpstr>
      <vt:lpstr>Calibri</vt:lpstr>
      <vt:lpstr>Noto Sans Symbols</vt:lpstr>
      <vt:lpstr>Dividend</vt:lpstr>
      <vt:lpstr>METHODS OF PROTOCOL REVIEW: DMR, FCR, AND CONTINUING REVIEW</vt:lpstr>
      <vt:lpstr>GOALS </vt:lpstr>
      <vt:lpstr>OBJECTIVES – USE OF FCR AND DMR</vt:lpstr>
      <vt:lpstr>OBJECTIVES – CONTINUING REVIEW</vt:lpstr>
      <vt:lpstr>OPTIONS FOR ASSESSMENTS – FCR / DMR</vt:lpstr>
      <vt:lpstr>OPTIONS FOR ASSESSMENTS – FCR / DMR</vt:lpstr>
      <vt:lpstr>OPTIONS FOR ASSESSMENTS – FCR / DMR</vt:lpstr>
      <vt:lpstr>OPTIONS FOR ASSESSMENTS – FCR / DMR</vt:lpstr>
      <vt:lpstr>OPTIONS FOR ASSESSMENTS – CONTINUING REVIEW</vt:lpstr>
      <vt:lpstr>OPTIONS FOR ASSESSMENTS – CONTINUING REVIEW</vt:lpstr>
      <vt:lpstr>OPTIONS FOR ASSESSMENTS – CONTINUING REVIEW</vt:lpstr>
      <vt:lpstr>OPTIONS FOR ASSESSMENTS – FCR / DMR</vt:lpstr>
      <vt:lpstr>VENN DIAGRAM OF FCR VS. DMR</vt:lpstr>
      <vt:lpstr>DIFFERENTIATE BETWEEN FCR AND DMR</vt:lpstr>
      <vt:lpstr>VENN DIAGRAM OF FCR VS. DMR</vt:lpstr>
      <vt:lpstr>Concept map or decision tree for differentiate between FCR and DMR</vt:lpstr>
      <vt:lpstr>CONTRAST THE PHS POLICY AND AWA WHEN USING CONTINUING REVIEW</vt:lpstr>
      <vt:lpstr>CONTRAST THE PHS POLICY AND AWA WHEN USING CONTINUING REVIEW</vt:lpstr>
      <vt:lpstr>IN REVIEW………</vt:lpstr>
      <vt:lpstr>IN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PROTOCOL REVIEW: DMR, FCR, AND CONTINUING REVIEW</dc:title>
  <dc:creator>Nicole Duffee</dc:creator>
  <cp:lastModifiedBy>Maeve Luthin</cp:lastModifiedBy>
  <cp:revision>3</cp:revision>
  <dcterms:modified xsi:type="dcterms:W3CDTF">2017-03-01T19:26:33Z</dcterms:modified>
</cp:coreProperties>
</file>