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6"/>
  </p:notesMasterIdLst>
  <p:sldIdLst>
    <p:sldId id="256" r:id="rId2"/>
    <p:sldId id="257" r:id="rId3"/>
    <p:sldId id="258" r:id="rId4"/>
    <p:sldId id="265" r:id="rId5"/>
    <p:sldId id="259" r:id="rId6"/>
    <p:sldId id="260" r:id="rId7"/>
    <p:sldId id="266" r:id="rId8"/>
    <p:sldId id="267" r:id="rId9"/>
    <p:sldId id="268" r:id="rId10"/>
    <p:sldId id="269" r:id="rId11"/>
    <p:sldId id="270" r:id="rId12"/>
    <p:sldId id="271" r:id="rId13"/>
    <p:sldId id="272"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Thompson-Iritani" initials="ST"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832" autoAdjust="0"/>
    <p:restoredTop sz="76229" autoAdjust="0"/>
  </p:normalViewPr>
  <p:slideViewPr>
    <p:cSldViewPr snapToGrid="0" showGuides="1">
      <p:cViewPr>
        <p:scale>
          <a:sx n="53" d="100"/>
          <a:sy n="53" d="100"/>
        </p:scale>
        <p:origin x="-2460" y="-76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8-25T08:57:39.526" idx="8">
    <p:pos x="10" y="10"/>
    <p:text>Rob to do facilitator notes for this one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8-25T08:56:24.323" idx="6">
    <p:pos x="10" y="10"/>
    <p:text>Randy to do the decision tree facilitator notes</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8-25T08:56:42.497" idx="7">
    <p:pos x="10" y="10"/>
    <p:text>Becky to do facilitator notes for the consequences.</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B7E6C-8CC1-4B9D-BDEF-99680F15360E}" type="datetimeFigureOut">
              <a:rPr lang="en-US" smtClean="0"/>
              <a:t>12/30/2016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E08C5-C895-4EA0-B7AF-7896705525B2}" type="slidenum">
              <a:rPr lang="en-US" smtClean="0"/>
              <a:t>‹#›</a:t>
            </a:fld>
            <a:endParaRPr lang="en-US"/>
          </a:p>
        </p:txBody>
      </p:sp>
    </p:spTree>
    <p:extLst>
      <p:ext uri="{BB962C8B-B14F-4D97-AF65-F5344CB8AC3E}">
        <p14:creationId xmlns:p14="http://schemas.microsoft.com/office/powerpoint/2010/main" val="238318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Should be 2 options: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Condensed: </a:t>
            </a:r>
            <a:r>
              <a:rPr lang="en-US" dirty="0" smtClean="0"/>
              <a:t>Group should</a:t>
            </a:r>
            <a:r>
              <a:rPr lang="en-US" baseline="0" dirty="0" smtClean="0"/>
              <a:t> develop a list of potential noncompliances in 2 minutes. Share ideas – post paper with low risk and high risk at the top of the easel page.</a:t>
            </a:r>
          </a:p>
          <a:p>
            <a:endParaRPr lang="en-US" dirty="0" smtClean="0"/>
          </a:p>
          <a:p>
            <a:r>
              <a:rPr lang="en-US" dirty="0" smtClean="0"/>
              <a:t>Extended:</a:t>
            </a:r>
            <a:r>
              <a:rPr lang="en-US" baseline="0" dirty="0" smtClean="0"/>
              <a:t> With more time - may be able to divide into groups more reasonably. For future should allot at least 10 minutes to brainstorm the noncompliances. Add slide that shows high/low risk.</a:t>
            </a:r>
          </a:p>
          <a:p>
            <a:endParaRPr lang="en-US" baseline="0" dirty="0" smtClean="0"/>
          </a:p>
          <a:p>
            <a:r>
              <a:rPr lang="en-US" dirty="0" smtClean="0"/>
              <a:t>Guided </a:t>
            </a:r>
            <a:r>
              <a:rPr lang="en-US" dirty="0" err="1" smtClean="0"/>
              <a:t>concensogram</a:t>
            </a:r>
            <a:r>
              <a:rPr lang="en-US" dirty="0" smtClean="0"/>
              <a:t> instruction - go to the board and demonstrate what it will look like.</a:t>
            </a:r>
          </a:p>
          <a:p>
            <a:endParaRPr lang="en-US" dirty="0" smtClean="0"/>
          </a:p>
          <a:p>
            <a:r>
              <a:rPr lang="en-US" dirty="0" smtClean="0"/>
              <a:t>Give Examples:</a:t>
            </a:r>
            <a:r>
              <a:rPr lang="en-US" baseline="0" dirty="0" smtClean="0"/>
              <a:t> low risk: Caretaker was late to feed animals by 4 hours. High risk: pipe burst - 3 inches of water in cages -</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5</a:t>
            </a:fld>
            <a:endParaRPr lang="en-US"/>
          </a:p>
        </p:txBody>
      </p:sp>
    </p:spTree>
    <p:extLst>
      <p:ext uri="{BB962C8B-B14F-4D97-AF65-F5344CB8AC3E}">
        <p14:creationId xmlns:p14="http://schemas.microsoft.com/office/powerpoint/2010/main" val="381931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Identify</a:t>
            </a:r>
            <a:r>
              <a:rPr lang="en-US" baseline="0" dirty="0" smtClean="0"/>
              <a:t> the most frequent high and low risk items from activity #1.  You will need </a:t>
            </a:r>
            <a:r>
              <a:rPr lang="en-US" b="1" baseline="0" dirty="0" smtClean="0"/>
              <a:t>one</a:t>
            </a:r>
            <a:r>
              <a:rPr lang="en-US" baseline="0" dirty="0" smtClean="0"/>
              <a:t> item for each group you have </a:t>
            </a:r>
            <a:r>
              <a:rPr lang="en-US" b="1" baseline="0" dirty="0" smtClean="0"/>
              <a:t>(½ high risk, ½ low risk</a:t>
            </a:r>
            <a:r>
              <a:rPr lang="en-US" baseline="0" dirty="0" smtClean="0"/>
              <a:t>)</a:t>
            </a:r>
          </a:p>
          <a:p>
            <a:pPr marL="171450" indent="-171450">
              <a:buFont typeface="Arial" panose="020B0604020202020204" pitchFamily="34" charset="0"/>
              <a:buChar char="•"/>
            </a:pPr>
            <a:r>
              <a:rPr lang="en-US" baseline="0" dirty="0" smtClean="0"/>
              <a:t>Assign half of your groups a high risk item and the other half a low risk items. </a:t>
            </a:r>
          </a:p>
          <a:p>
            <a:pPr marL="171450" indent="-171450">
              <a:buFont typeface="Arial" panose="020B0604020202020204" pitchFamily="34" charset="0"/>
              <a:buChar char="•"/>
            </a:pPr>
            <a:r>
              <a:rPr lang="en-US" baseline="0" dirty="0" smtClean="0"/>
              <a:t>Instruct the groups to </a:t>
            </a:r>
            <a:r>
              <a:rPr lang="en-US" b="1" baseline="0" dirty="0" smtClean="0"/>
              <a:t>divide in half</a:t>
            </a:r>
            <a:r>
              <a:rPr lang="en-US" baseline="0" dirty="0" smtClean="0"/>
              <a:t>:</a:t>
            </a:r>
          </a:p>
          <a:p>
            <a:pPr marL="628650" lvl="1" indent="-171450">
              <a:buFont typeface="Arial" panose="020B0604020202020204" pitchFamily="34" charset="0"/>
              <a:buChar char="•"/>
            </a:pPr>
            <a:r>
              <a:rPr lang="en-US" b="1" baseline="0" dirty="0" smtClean="0"/>
              <a:t>Half </a:t>
            </a:r>
            <a:r>
              <a:rPr lang="en-US" baseline="0" dirty="0" smtClean="0"/>
              <a:t>of each group will play the role of the </a:t>
            </a:r>
            <a:r>
              <a:rPr lang="en-US" b="1" baseline="0" dirty="0" smtClean="0"/>
              <a:t>IACUC</a:t>
            </a:r>
            <a:r>
              <a:rPr lang="en-US" baseline="0" dirty="0" smtClean="0"/>
              <a:t> and fact find:  </a:t>
            </a:r>
            <a:r>
              <a:rPr lang="en-US" sz="3200" dirty="0" smtClean="0"/>
              <a:t>What do you know? What don’t you know? What do you need to know?</a:t>
            </a:r>
          </a:p>
          <a:p>
            <a:pPr marL="628650" lvl="1" indent="-171450">
              <a:buFont typeface="Arial" panose="020B0604020202020204" pitchFamily="34" charset="0"/>
              <a:buChar char="•"/>
            </a:pPr>
            <a:r>
              <a:rPr lang="en-US" sz="3200" dirty="0" smtClean="0"/>
              <a:t>The other </a:t>
            </a:r>
            <a:r>
              <a:rPr lang="en-US" sz="3200" b="1" dirty="0" smtClean="0"/>
              <a:t>half</a:t>
            </a:r>
            <a:r>
              <a:rPr lang="en-US" sz="3200" dirty="0" smtClean="0"/>
              <a:t> of each group</a:t>
            </a:r>
            <a:r>
              <a:rPr lang="en-US" sz="3200" baseline="0" dirty="0" smtClean="0"/>
              <a:t> will play the role of the </a:t>
            </a:r>
            <a:r>
              <a:rPr lang="en-US" sz="3200" b="1" baseline="0" dirty="0" smtClean="0"/>
              <a:t>noncompliant researchers</a:t>
            </a:r>
            <a:r>
              <a:rPr lang="en-US" sz="3200" baseline="0" dirty="0" smtClean="0"/>
              <a:t>.  They will be responsible for creating details regarding what the specific incident was, and how it occurred.  </a:t>
            </a:r>
          </a:p>
          <a:p>
            <a:pPr marL="628650" lvl="1" indent="-171450">
              <a:buFont typeface="Arial" panose="020B0604020202020204" pitchFamily="34" charset="0"/>
              <a:buChar char="•"/>
            </a:pPr>
            <a:r>
              <a:rPr lang="en-US" sz="3200" baseline="0" dirty="0" smtClean="0"/>
              <a:t>Allow about </a:t>
            </a:r>
            <a:r>
              <a:rPr lang="en-US" sz="3200" b="1" baseline="0" dirty="0" smtClean="0"/>
              <a:t>5 minutes </a:t>
            </a:r>
            <a:r>
              <a:rPr lang="en-US" sz="3200" baseline="0" dirty="0" smtClean="0"/>
              <a:t>for discussion (adjust time based on engagement level of the group)</a:t>
            </a:r>
          </a:p>
          <a:p>
            <a:pPr marL="628650" lvl="1" indent="-171450">
              <a:buFont typeface="Arial" panose="020B0604020202020204" pitchFamily="34" charset="0"/>
              <a:buChar char="•"/>
            </a:pPr>
            <a:r>
              <a:rPr lang="en-US" sz="3200" baseline="0" dirty="0" smtClean="0"/>
              <a:t>Have one person from each group give a 1 minute summary of the discussion.</a:t>
            </a:r>
          </a:p>
          <a:p>
            <a:pPr marL="457200" lvl="1" indent="0">
              <a:buFont typeface="Arial" panose="020B0604020202020204" pitchFamily="34" charset="0"/>
              <a:buNone/>
            </a:pPr>
            <a:endParaRPr lang="en-US" sz="3200" baseline="0" dirty="0" smtClean="0"/>
          </a:p>
          <a:p>
            <a:pPr marL="457200" lvl="1" indent="0">
              <a:buFont typeface="Arial" panose="020B0604020202020204" pitchFamily="34" charset="0"/>
              <a:buNone/>
            </a:pPr>
            <a:endParaRPr lang="en-US" sz="3200" baseline="0" dirty="0" smtClean="0"/>
          </a:p>
          <a:p>
            <a:pPr marL="0" lvl="0" indent="0">
              <a:buFont typeface="Arial" panose="020B0604020202020204" pitchFamily="34" charset="0"/>
              <a:buNone/>
            </a:pPr>
            <a:r>
              <a:rPr lang="en-US" sz="3200" baseline="0" dirty="0" smtClean="0"/>
              <a:t>Note:  </a:t>
            </a:r>
            <a:r>
              <a:rPr lang="en-US" sz="3200" dirty="0" smtClean="0"/>
              <a:t>The product</a:t>
            </a:r>
            <a:r>
              <a:rPr lang="en-US" sz="3200" baseline="0" dirty="0" smtClean="0"/>
              <a:t> of this discussion will be used by each group as their scenario in activity #3</a:t>
            </a:r>
          </a:p>
          <a:p>
            <a:pPr marL="460375" indent="-457200">
              <a:buFont typeface="Arial" panose="020B0604020202020204" pitchFamily="34" charset="0"/>
              <a:buChar char="•"/>
            </a:pPr>
            <a:endParaRPr lang="en-US" sz="3200" baseline="0" dirty="0" smtClean="0"/>
          </a:p>
          <a:p>
            <a:pPr marL="3175" indent="53975">
              <a:buNone/>
            </a:pPr>
            <a:endParaRPr lang="en-US" sz="3200" dirty="0" smtClean="0"/>
          </a:p>
          <a:p>
            <a:endParaRPr lang="en-US" baseline="0" dirty="0" smtClean="0"/>
          </a:p>
        </p:txBody>
      </p:sp>
      <p:sp>
        <p:nvSpPr>
          <p:cNvPr id="4" name="Slide Number Placeholder 3"/>
          <p:cNvSpPr>
            <a:spLocks noGrp="1"/>
          </p:cNvSpPr>
          <p:nvPr>
            <p:ph type="sldNum" sz="quarter" idx="10"/>
          </p:nvPr>
        </p:nvSpPr>
        <p:spPr/>
        <p:txBody>
          <a:bodyPr/>
          <a:lstStyle/>
          <a:p>
            <a:fld id="{3F6E08C5-C895-4EA0-B7AF-7896705525B2}" type="slidenum">
              <a:rPr lang="en-US" smtClean="0"/>
              <a:t>6</a:t>
            </a:fld>
            <a:endParaRPr lang="en-US"/>
          </a:p>
        </p:txBody>
      </p:sp>
    </p:spTree>
    <p:extLst>
      <p:ext uri="{BB962C8B-B14F-4D97-AF65-F5344CB8AC3E}">
        <p14:creationId xmlns:p14="http://schemas.microsoft.com/office/powerpoint/2010/main" val="127200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module has more time then this could be</a:t>
            </a:r>
            <a:r>
              <a:rPr lang="en-US" baseline="0" dirty="0" smtClean="0"/>
              <a:t> a great opportunity to make this specific for an institution. </a:t>
            </a:r>
          </a:p>
          <a:p>
            <a:endParaRPr lang="en-US" baseline="0" dirty="0" smtClean="0"/>
          </a:p>
          <a:p>
            <a:r>
              <a:rPr lang="en-US" baseline="0" dirty="0" smtClean="0"/>
              <a:t>This can be customized for an individual unit when you are teaching the class.</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7</a:t>
            </a:fld>
            <a:endParaRPr lang="en-US"/>
          </a:p>
        </p:txBody>
      </p:sp>
    </p:spTree>
    <p:extLst>
      <p:ext uri="{BB962C8B-B14F-4D97-AF65-F5344CB8AC3E}">
        <p14:creationId xmlns:p14="http://schemas.microsoft.com/office/powerpoint/2010/main" val="396615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Need instructor notes – maybe do an example of what we see in the bubbles – FOIA, institutional risk, loss of reputation, funding, how does it get reported to the department and impacted individuals.</a:t>
            </a:r>
          </a:p>
          <a:p>
            <a:endParaRPr lang="en-US" baseline="0" dirty="0" smtClean="0"/>
          </a:p>
          <a:p>
            <a:r>
              <a:rPr lang="en-US" baseline="0" dirty="0" smtClean="0"/>
              <a:t>Facilitator Notes:</a:t>
            </a:r>
          </a:p>
          <a:p>
            <a:pPr marL="228600" indent="-228600">
              <a:buAutoNum type="arabicParenR"/>
            </a:pPr>
            <a:r>
              <a:rPr lang="en-US" baseline="0" dirty="0" smtClean="0"/>
              <a:t>Need to set scenario of what the noncompliance is that needs reporting.  (E.g. NHP, unapproved </a:t>
            </a:r>
            <a:r>
              <a:rPr lang="en-US" baseline="0" dirty="0" err="1" smtClean="0"/>
              <a:t>Sx</a:t>
            </a:r>
            <a:r>
              <a:rPr lang="en-US" baseline="0" dirty="0" smtClean="0"/>
              <a:t>, PI tends not to amend protocols, DoD &amp; NIH funded, PI hired a new student (undercover activist) who was never added to protocol who subsequently released photos of unapproved </a:t>
            </a:r>
            <a:r>
              <a:rPr lang="en-US" baseline="0" dirty="0" err="1" smtClean="0"/>
              <a:t>Sx</a:t>
            </a:r>
            <a:r>
              <a:rPr lang="en-US" baseline="0" dirty="0" smtClean="0"/>
              <a:t> procedure to public, and IACUC wants to suspend protocol).</a:t>
            </a:r>
          </a:p>
          <a:p>
            <a:pPr marL="228600" indent="-228600">
              <a:buAutoNum type="arabicParenR"/>
            </a:pPr>
            <a:r>
              <a:rPr lang="en-US" baseline="0" dirty="0" smtClean="0"/>
              <a:t>In my pilot test with staff they generated the main “bubbles” by categories of what they thought the issues were (Animal welfare, public relations, regulatory compliance, funding, reporting to agencies, IO, HR, Sponsored Projects Office, IACUC &amp; protocol noncompliance).</a:t>
            </a:r>
          </a:p>
          <a:p>
            <a:pPr marL="228600" indent="-228600">
              <a:buAutoNum type="arabicParenR"/>
            </a:pPr>
            <a:r>
              <a:rPr lang="en-US" baseline="0" dirty="0" smtClean="0"/>
              <a:t>Then in the next wave they identified other related aspects under each of the above main topics and “who” might be involved in doing these communications.  Most likely this will end up being very institution specific.  (E.g. Reporting – AAALAC, OLAW, USDA; Notifying funding agencies; moving animals to holding protocol; contacting UC Police; notifying other lab members; informing Dept. Heads/Deans).</a:t>
            </a:r>
          </a:p>
          <a:p>
            <a:pPr marL="228600" indent="-228600">
              <a:buAutoNum type="arabicParenR"/>
            </a:pPr>
            <a:r>
              <a:rPr lang="en-US" baseline="0" dirty="0" smtClean="0"/>
              <a:t>Discussion of “who” centered around the IACUC members initially in making a decision re: suspension and then it fell to the IO, ACUC Chair, AV and Director of the Office of Animal Care and Use (OACU) along with the Media Relations folks to address the other concerns and issues and pull in others as needed like the UC Police) and those 4 individuals were involved in many of the bubbles with the IO being the ultimate person in terms of reporting and the Media folks dealing with the “public” aspects of this.</a:t>
            </a:r>
          </a:p>
          <a:p>
            <a:pPr marL="228600" indent="-228600">
              <a:buAutoNum type="arabicParenR"/>
            </a:pPr>
            <a:r>
              <a:rPr lang="en-US" baseline="0" dirty="0" smtClean="0"/>
              <a:t>The impact of a report that could lead to a FOIA request, really wasn’t deemed by IACUC (OACU) staff as </a:t>
            </a:r>
            <a:r>
              <a:rPr lang="en-US" baseline="0" dirty="0" err="1" smtClean="0"/>
              <a:t>as</a:t>
            </a:r>
            <a:r>
              <a:rPr lang="en-US" baseline="0" dirty="0" smtClean="0"/>
              <a:t> big of a deal as finding and dealing with a really bad noncompliance situation.</a:t>
            </a:r>
          </a:p>
          <a:p>
            <a:pPr marL="228600" indent="-228600">
              <a:buAutoNum type="arabicParenR"/>
            </a:pPr>
            <a:r>
              <a:rPr lang="en-US" baseline="0" dirty="0" smtClean="0"/>
              <a:t>What the group found interesting was how complex the concept map ended up being and how much cross-linkage there was between the bubbles.</a:t>
            </a:r>
          </a:p>
          <a:p>
            <a:pPr marL="228600" indent="-228600">
              <a:buAutoNum type="arabicParenR"/>
            </a:pPr>
            <a:r>
              <a:rPr lang="en-US" baseline="0" dirty="0" smtClean="0"/>
              <a:t>How the facilitator sets up the exercise will impact the focus and also affect the level of detail you delve down into.</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8</a:t>
            </a:fld>
            <a:endParaRPr lang="en-US"/>
          </a:p>
        </p:txBody>
      </p:sp>
    </p:spTree>
    <p:extLst>
      <p:ext uri="{BB962C8B-B14F-4D97-AF65-F5344CB8AC3E}">
        <p14:creationId xmlns:p14="http://schemas.microsoft.com/office/powerpoint/2010/main" val="3480539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beginning slide of a multi-part</a:t>
            </a:r>
            <a:r>
              <a:rPr lang="en-US" baseline="0" dirty="0" smtClean="0"/>
              <a:t> scenario designed to be used with the decision tree included in this presentation. There are several parts to the scenario, each corresponding to levels in the decision tree.  The audience should, at each level, determine the severity of the impact on animal welfare, if noncompliant event has occurred, and if so, if it is reportable and to whom. This first level explores fact-finding.</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9</a:t>
            </a:fld>
            <a:endParaRPr lang="en-US"/>
          </a:p>
        </p:txBody>
      </p:sp>
    </p:spTree>
    <p:extLst>
      <p:ext uri="{BB962C8B-B14F-4D97-AF65-F5344CB8AC3E}">
        <p14:creationId xmlns:p14="http://schemas.microsoft.com/office/powerpoint/2010/main" val="319610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second level of the scenario mobilizes a team of experts to assess</a:t>
            </a:r>
            <a:r>
              <a:rPr lang="en-US" baseline="0" dirty="0" smtClean="0"/>
              <a:t> the severity of the event and what should be done about it. There may be need for intervention, both immediate and long-term, and for verification of assertions.</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10</a:t>
            </a:fld>
            <a:endParaRPr lang="en-US"/>
          </a:p>
        </p:txBody>
      </p:sp>
    </p:spTree>
    <p:extLst>
      <p:ext uri="{BB962C8B-B14F-4D97-AF65-F5344CB8AC3E}">
        <p14:creationId xmlns:p14="http://schemas.microsoft.com/office/powerpoint/2010/main" val="120745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third level describes</a:t>
            </a:r>
            <a:r>
              <a:rPr lang="en-US" baseline="0" dirty="0" smtClean="0"/>
              <a:t> the intervention upon which the triage team decided and the passing of information to the IACUC, acting as the the ethical review committee.</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11</a:t>
            </a:fld>
            <a:endParaRPr lang="en-US"/>
          </a:p>
        </p:txBody>
      </p:sp>
    </p:spTree>
    <p:extLst>
      <p:ext uri="{BB962C8B-B14F-4D97-AF65-F5344CB8AC3E}">
        <p14:creationId xmlns:p14="http://schemas.microsoft.com/office/powerpoint/2010/main" val="262853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fourth</a:t>
            </a:r>
            <a:r>
              <a:rPr lang="en-US" baseline="0" dirty="0" smtClean="0"/>
              <a:t> level of the scenario allows the audience to decide, based on the facts presented, if there has been noncompliance, whether it should be reported internally or externally, and what the impact on the animals the research, and the institution’s reputation might be as a consequence of reporting.</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12</a:t>
            </a:fld>
            <a:endParaRPr lang="en-US"/>
          </a:p>
        </p:txBody>
      </p:sp>
    </p:spTree>
    <p:extLst>
      <p:ext uri="{BB962C8B-B14F-4D97-AF65-F5344CB8AC3E}">
        <p14:creationId xmlns:p14="http://schemas.microsoft.com/office/powerpoint/2010/main" val="406151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final twist in the scenario illustrates</a:t>
            </a:r>
            <a:r>
              <a:rPr lang="en-US" baseline="0" dirty="0" smtClean="0"/>
              <a:t> that communication and fact verification are crucial to a </a:t>
            </a:r>
            <a:r>
              <a:rPr lang="en-US" baseline="0" smtClean="0"/>
              <a:t>position outcome.</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13</a:t>
            </a:fld>
            <a:endParaRPr lang="en-US"/>
          </a:p>
        </p:txBody>
      </p:sp>
    </p:spTree>
    <p:extLst>
      <p:ext uri="{BB962C8B-B14F-4D97-AF65-F5344CB8AC3E}">
        <p14:creationId xmlns:p14="http://schemas.microsoft.com/office/powerpoint/2010/main" val="118231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12/30/2016</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12/30/2016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12/30/2016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12/30/2016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12/30/2016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12/30/2016</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Noncompliance and Reporting/FOIA</a:t>
            </a:r>
            <a:endParaRPr lang="en-US" dirty="0"/>
          </a:p>
        </p:txBody>
      </p:sp>
      <p:sp>
        <p:nvSpPr>
          <p:cNvPr id="3" name="Subtitle 2"/>
          <p:cNvSpPr>
            <a:spLocks noGrp="1"/>
          </p:cNvSpPr>
          <p:nvPr>
            <p:ph type="subTitle" idx="1"/>
          </p:nvPr>
        </p:nvSpPr>
        <p:spPr>
          <a:xfrm>
            <a:off x="7916038" y="4168776"/>
            <a:ext cx="3252026" cy="1645920"/>
          </a:xfrm>
        </p:spPr>
        <p:txBody>
          <a:bodyPr>
            <a:normAutofit fontScale="55000" lnSpcReduction="20000"/>
          </a:bodyPr>
          <a:lstStyle/>
          <a:p>
            <a:r>
              <a:rPr lang="en-US" dirty="0" smtClean="0"/>
              <a:t>Rob Anderson, </a:t>
            </a:r>
          </a:p>
          <a:p>
            <a:r>
              <a:rPr lang="en-US" dirty="0" smtClean="0"/>
              <a:t>Becky Armstrong, </a:t>
            </a:r>
          </a:p>
          <a:p>
            <a:r>
              <a:rPr lang="en-US" dirty="0" smtClean="0"/>
              <a:t>Amy Chuang, </a:t>
            </a:r>
          </a:p>
          <a:p>
            <a:r>
              <a:rPr lang="en-US" dirty="0" smtClean="0"/>
              <a:t>Randy Nelson, </a:t>
            </a:r>
          </a:p>
          <a:p>
            <a:r>
              <a:rPr lang="en-US" dirty="0" smtClean="0"/>
              <a:t>Sally Thompson-Iritani</a:t>
            </a:r>
            <a:endParaRPr lang="en-US" dirty="0"/>
          </a:p>
        </p:txBody>
      </p:sp>
      <p:sp>
        <p:nvSpPr>
          <p:cNvPr id="4" name="TextBox 3"/>
          <p:cNvSpPr txBox="1"/>
          <p:nvPr/>
        </p:nvSpPr>
        <p:spPr>
          <a:xfrm>
            <a:off x="11883902" y="6488668"/>
            <a:ext cx="308098"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1747127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63681" y="1087894"/>
            <a:ext cx="7505702" cy="4682211"/>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4572" lvl="1"/>
            <a:r>
              <a:rPr lang="en-US" sz="2800" dirty="0" smtClean="0">
                <a:solidFill>
                  <a:schemeClr val="tx1"/>
                </a:solidFill>
              </a:rPr>
              <a:t>Tim calls the compliance hotline. The call mobilizes the triage team. The team investigates and finds: 3 gerbils in a cage with no food or water. The cage card identifies Smith’s protocol number and contact information for his post-doc, Dr. Jones. The team cannot reach the PI or the post-doc because they are at an animal welfare workshop.</a:t>
            </a:r>
          </a:p>
          <a:p>
            <a:pPr lvl="1" indent="-457200">
              <a:spcBef>
                <a:spcPts val="300"/>
              </a:spcBef>
              <a:buClr>
                <a:schemeClr val="accent1">
                  <a:lumMod val="60000"/>
                  <a:lumOff val="40000"/>
                </a:schemeClr>
              </a:buClr>
              <a:buFont typeface="Arial"/>
              <a:buChar char="•"/>
            </a:pPr>
            <a:r>
              <a:rPr lang="en-US" sz="2800" dirty="0" smtClean="0">
                <a:solidFill>
                  <a:schemeClr val="tx1"/>
                </a:solidFill>
              </a:rPr>
              <a:t>What should the team do?</a:t>
            </a:r>
          </a:p>
        </p:txBody>
      </p:sp>
      <p:pic>
        <p:nvPicPr>
          <p:cNvPr id="5" name="Picture 4"/>
          <p:cNvPicPr>
            <a:picLocks noChangeAspect="1"/>
          </p:cNvPicPr>
          <p:nvPr/>
        </p:nvPicPr>
        <p:blipFill>
          <a:blip r:embed="rId3" cstate="print"/>
          <a:stretch>
            <a:fillRect/>
          </a:stretch>
        </p:blipFill>
        <p:spPr>
          <a:xfrm>
            <a:off x="7869383" y="2167783"/>
            <a:ext cx="3906982" cy="4402233"/>
          </a:xfrm>
          <a:prstGeom prst="rect">
            <a:avLst/>
          </a:prstGeom>
        </p:spPr>
      </p:pic>
    </p:spTree>
    <p:extLst>
      <p:ext uri="{BB962C8B-B14F-4D97-AF65-F5344CB8AC3E}">
        <p14:creationId xmlns:p14="http://schemas.microsoft.com/office/powerpoint/2010/main" val="405197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63681" y="983622"/>
            <a:ext cx="5568399" cy="4682211"/>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4572" lvl="1"/>
            <a:r>
              <a:rPr lang="en-US" sz="2800" dirty="0" smtClean="0">
                <a:solidFill>
                  <a:schemeClr val="tx1"/>
                </a:solidFill>
              </a:rPr>
              <a:t>The triage team contacts veterinary staff and gets animals housed in vivarium with food and water and contacts the IACUC chair person.</a:t>
            </a:r>
          </a:p>
          <a:p>
            <a:pPr marL="4572" lvl="1"/>
            <a:r>
              <a:rPr lang="en-US" sz="2800" dirty="0" smtClean="0">
                <a:solidFill>
                  <a:schemeClr val="tx1"/>
                </a:solidFill>
              </a:rPr>
              <a:t>The team remembers the protocol and there is no approval for food or fluid regulation or housing outside of the vivarium.</a:t>
            </a:r>
          </a:p>
          <a:p>
            <a:pPr lvl="1" indent="-457200">
              <a:spcBef>
                <a:spcPts val="300"/>
              </a:spcBef>
              <a:buClr>
                <a:schemeClr val="accent1">
                  <a:lumMod val="60000"/>
                  <a:lumOff val="40000"/>
                </a:schemeClr>
              </a:buClr>
              <a:buFont typeface="Arial"/>
              <a:buChar char="•"/>
            </a:pPr>
            <a:r>
              <a:rPr lang="en-US" sz="2800" dirty="0" smtClean="0">
                <a:solidFill>
                  <a:schemeClr val="tx1"/>
                </a:solidFill>
              </a:rPr>
              <a:t>What should the IACUC do?</a:t>
            </a:r>
          </a:p>
          <a:p>
            <a:pPr marL="342900" indent="-342900">
              <a:buFont typeface="Arial" charset="0"/>
              <a:buChar char="•"/>
            </a:pPr>
            <a:endParaRPr lang="en-US" dirty="0">
              <a:solidFill>
                <a:schemeClr val="accent1"/>
              </a:solidFill>
            </a:endParaRPr>
          </a:p>
        </p:txBody>
      </p:sp>
      <p:pic>
        <p:nvPicPr>
          <p:cNvPr id="5" name="Picture 4"/>
          <p:cNvPicPr>
            <a:picLocks noChangeAspect="1"/>
          </p:cNvPicPr>
          <p:nvPr/>
        </p:nvPicPr>
        <p:blipFill>
          <a:blip r:embed="rId3"/>
          <a:stretch>
            <a:fillRect/>
          </a:stretch>
        </p:blipFill>
        <p:spPr>
          <a:xfrm>
            <a:off x="7379530" y="487970"/>
            <a:ext cx="3482055" cy="28367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1970" y="3429000"/>
            <a:ext cx="4517176" cy="311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9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63681" y="983622"/>
            <a:ext cx="5568399" cy="4682211"/>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4572" lvl="1"/>
            <a:r>
              <a:rPr lang="en-US" sz="2800" dirty="0" smtClean="0">
                <a:solidFill>
                  <a:schemeClr val="tx1"/>
                </a:solidFill>
              </a:rPr>
              <a:t>As soon as possible the IACUC meets to consider the concern.</a:t>
            </a:r>
          </a:p>
          <a:p>
            <a:pPr lvl="1" indent="-457200">
              <a:spcBef>
                <a:spcPts val="300"/>
              </a:spcBef>
              <a:buClr>
                <a:schemeClr val="accent1">
                  <a:lumMod val="60000"/>
                  <a:lumOff val="40000"/>
                </a:schemeClr>
              </a:buClr>
              <a:buFont typeface="Arial"/>
              <a:buChar char="•"/>
            </a:pPr>
            <a:r>
              <a:rPr lang="en-US" sz="2800" dirty="0" smtClean="0">
                <a:solidFill>
                  <a:schemeClr val="tx1"/>
                </a:solidFill>
              </a:rPr>
              <a:t>Is this a noncompliant activity?</a:t>
            </a:r>
          </a:p>
          <a:p>
            <a:pPr lvl="1" indent="-457200">
              <a:spcBef>
                <a:spcPts val="300"/>
              </a:spcBef>
              <a:buClr>
                <a:schemeClr val="accent1">
                  <a:lumMod val="60000"/>
                  <a:lumOff val="40000"/>
                </a:schemeClr>
              </a:buClr>
              <a:buFont typeface="Arial"/>
              <a:buChar char="•"/>
            </a:pPr>
            <a:r>
              <a:rPr lang="en-US" sz="2800" dirty="0" smtClean="0">
                <a:solidFill>
                  <a:schemeClr val="tx1"/>
                </a:solidFill>
              </a:rPr>
              <a:t>To whom should it be reported?</a:t>
            </a:r>
          </a:p>
          <a:p>
            <a:pPr lvl="1" indent="-457200">
              <a:spcBef>
                <a:spcPts val="300"/>
              </a:spcBef>
              <a:buClr>
                <a:schemeClr val="accent1">
                  <a:lumMod val="60000"/>
                  <a:lumOff val="40000"/>
                </a:schemeClr>
              </a:buClr>
              <a:buFont typeface="Arial"/>
              <a:buChar char="•"/>
            </a:pPr>
            <a:r>
              <a:rPr lang="en-US" sz="2800" dirty="0" smtClean="0">
                <a:solidFill>
                  <a:schemeClr val="tx1"/>
                </a:solidFill>
              </a:rPr>
              <a:t>What may be the impact of reporting?</a:t>
            </a:r>
          </a:p>
          <a:p>
            <a:pPr marL="342900" indent="-342900">
              <a:buFont typeface="Arial" charset="0"/>
              <a:buChar char="•"/>
            </a:pPr>
            <a:endParaRPr lang="en-US" dirty="0">
              <a:solidFill>
                <a:schemeClr val="accent1"/>
              </a:solidFill>
            </a:endParaRPr>
          </a:p>
        </p:txBody>
      </p:sp>
      <p:pic>
        <p:nvPicPr>
          <p:cNvPr id="6" name="Picture 5"/>
          <p:cNvPicPr>
            <a:picLocks noChangeAspect="1"/>
          </p:cNvPicPr>
          <p:nvPr/>
        </p:nvPicPr>
        <p:blipFill>
          <a:blip r:embed="rId3"/>
          <a:stretch>
            <a:fillRect/>
          </a:stretch>
        </p:blipFill>
        <p:spPr>
          <a:xfrm>
            <a:off x="2746604" y="3429000"/>
            <a:ext cx="5649251" cy="3177703"/>
          </a:xfrm>
          <a:prstGeom prst="rect">
            <a:avLst/>
          </a:prstGeom>
        </p:spPr>
      </p:pic>
      <p:pic>
        <p:nvPicPr>
          <p:cNvPr id="7" name="Picture 6"/>
          <p:cNvPicPr>
            <a:picLocks noChangeAspect="1"/>
          </p:cNvPicPr>
          <p:nvPr/>
        </p:nvPicPr>
        <p:blipFill>
          <a:blip r:embed="rId4"/>
          <a:stretch>
            <a:fillRect/>
          </a:stretch>
        </p:blipFill>
        <p:spPr>
          <a:xfrm>
            <a:off x="8807936" y="597896"/>
            <a:ext cx="2746617" cy="3647508"/>
          </a:xfrm>
          <a:prstGeom prst="rect">
            <a:avLst/>
          </a:prstGeom>
        </p:spPr>
      </p:pic>
    </p:spTree>
    <p:extLst>
      <p:ext uri="{BB962C8B-B14F-4D97-AF65-F5344CB8AC3E}">
        <p14:creationId xmlns:p14="http://schemas.microsoft.com/office/powerpoint/2010/main" val="400356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latin typeface="+mn-lt"/>
              </a:rPr>
              <a:t>Epilogue</a:t>
            </a:r>
            <a:endParaRPr lang="en-US" dirty="0">
              <a:latin typeface="+mn-lt"/>
            </a:endParaRPr>
          </a:p>
        </p:txBody>
      </p:sp>
      <p:sp>
        <p:nvSpPr>
          <p:cNvPr id="5" name="Rectangle 4"/>
          <p:cNvSpPr/>
          <p:nvPr/>
        </p:nvSpPr>
        <p:spPr>
          <a:xfrm>
            <a:off x="657224" y="1834562"/>
            <a:ext cx="11174558" cy="1384995"/>
          </a:xfrm>
          <a:prstGeom prst="rect">
            <a:avLst/>
          </a:prstGeom>
        </p:spPr>
        <p:txBody>
          <a:bodyPr wrap="square">
            <a:spAutoFit/>
          </a:bodyPr>
          <a:lstStyle/>
          <a:p>
            <a:pPr marL="0" lvl="1">
              <a:spcBef>
                <a:spcPts val="300"/>
              </a:spcBef>
              <a:buClr>
                <a:schemeClr val="accent1">
                  <a:lumMod val="60000"/>
                  <a:lumOff val="40000"/>
                </a:schemeClr>
              </a:buClr>
            </a:pPr>
            <a:r>
              <a:rPr lang="en-US" sz="2800"/>
              <a:t>While drafting the letter the IACUC administrator carefully reads the protocol and notices a recently approved amendment that includes approval for all of the items that are of concern.</a:t>
            </a:r>
            <a:endParaRPr lang="en-US" sz="2800" dirty="0"/>
          </a:p>
        </p:txBody>
      </p:sp>
      <p:pic>
        <p:nvPicPr>
          <p:cNvPr id="6" name="Picture 5"/>
          <p:cNvPicPr>
            <a:picLocks noChangeAspect="1"/>
          </p:cNvPicPr>
          <p:nvPr/>
        </p:nvPicPr>
        <p:blipFill>
          <a:blip r:embed="rId3"/>
          <a:stretch>
            <a:fillRect/>
          </a:stretch>
        </p:blipFill>
        <p:spPr>
          <a:xfrm>
            <a:off x="851866" y="3284302"/>
            <a:ext cx="4495989" cy="3371992"/>
          </a:xfrm>
          <a:prstGeom prst="rect">
            <a:avLst/>
          </a:prstGeom>
        </p:spPr>
      </p:pic>
      <p:sp>
        <p:nvSpPr>
          <p:cNvPr id="7" name="TextBox 6"/>
          <p:cNvSpPr txBox="1"/>
          <p:nvPr/>
        </p:nvSpPr>
        <p:spPr>
          <a:xfrm>
            <a:off x="6133667" y="3539836"/>
            <a:ext cx="5947497" cy="2862322"/>
          </a:xfrm>
          <a:prstGeom prst="rect">
            <a:avLst/>
          </a:prstGeom>
          <a:noFill/>
        </p:spPr>
        <p:txBody>
          <a:bodyPr wrap="square" rtlCol="0">
            <a:spAutoFit/>
          </a:bodyPr>
          <a:lstStyle/>
          <a:p>
            <a:r>
              <a:rPr lang="en-US" sz="2000" i="1" dirty="0" smtClean="0"/>
              <a:t>Scenario brought to you by</a:t>
            </a:r>
          </a:p>
          <a:p>
            <a:r>
              <a:rPr lang="en-US" sz="2000" i="1" dirty="0" smtClean="0"/>
              <a:t>Rob Anderson</a:t>
            </a:r>
          </a:p>
          <a:p>
            <a:r>
              <a:rPr lang="en-US" sz="2000" i="1" dirty="0" smtClean="0"/>
              <a:t>Sally Thompson-</a:t>
            </a:r>
            <a:r>
              <a:rPr lang="en-US" sz="2000" i="1" dirty="0" err="1" smtClean="0"/>
              <a:t>Iritani</a:t>
            </a:r>
            <a:endParaRPr lang="en-US" sz="2000" i="1" dirty="0" smtClean="0"/>
          </a:p>
          <a:p>
            <a:r>
              <a:rPr lang="en-US" sz="2000" i="1" dirty="0" smtClean="0"/>
              <a:t>Becky Armstrong</a:t>
            </a:r>
          </a:p>
          <a:p>
            <a:r>
              <a:rPr lang="en-US" sz="2000" i="1" dirty="0" smtClean="0"/>
              <a:t>Amy Chuang</a:t>
            </a:r>
          </a:p>
          <a:p>
            <a:r>
              <a:rPr lang="en-US" sz="2000" i="1" dirty="0" smtClean="0"/>
              <a:t>Randy Nelson</a:t>
            </a:r>
          </a:p>
          <a:p>
            <a:endParaRPr lang="en-US" sz="2000" i="1" dirty="0"/>
          </a:p>
          <a:p>
            <a:r>
              <a:rPr lang="en-US" sz="2000" i="1" dirty="0" smtClean="0"/>
              <a:t>“Category E” of </a:t>
            </a:r>
            <a:r>
              <a:rPr lang="en-US" sz="2000" i="1" dirty="0" err="1" smtClean="0"/>
              <a:t>ICare</a:t>
            </a:r>
            <a:r>
              <a:rPr lang="en-US" sz="2000" i="1" dirty="0" smtClean="0"/>
              <a:t> Train the Trainer’s Institute. Sponsored by</a:t>
            </a:r>
            <a:r>
              <a:rPr lang="en-US" sz="2000" i="1" dirty="0"/>
              <a:t> </a:t>
            </a:r>
            <a:r>
              <a:rPr lang="en-US" sz="2000" i="1" dirty="0" smtClean="0"/>
              <a:t>NSF, NIH, USDA, FDA, VA, and PRIM&amp;R.</a:t>
            </a:r>
          </a:p>
        </p:txBody>
      </p:sp>
    </p:spTree>
    <p:extLst>
      <p:ext uri="{BB962C8B-B14F-4D97-AF65-F5344CB8AC3E}">
        <p14:creationId xmlns:p14="http://schemas.microsoft.com/office/powerpoint/2010/main" val="681646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2733" y="132273"/>
            <a:ext cx="9426534" cy="6593454"/>
          </a:xfrm>
          <a:prstGeom prst="rect">
            <a:avLst/>
          </a:prstGeom>
        </p:spPr>
      </p:pic>
    </p:spTree>
    <p:extLst>
      <p:ext uri="{BB962C8B-B14F-4D97-AF65-F5344CB8AC3E}">
        <p14:creationId xmlns:p14="http://schemas.microsoft.com/office/powerpoint/2010/main" val="42643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a:bodyPr>
          <a:lstStyle/>
          <a:p>
            <a:pPr fontAlgn="ctr"/>
            <a:r>
              <a:rPr lang="en-US" sz="4000" dirty="0" smtClean="0"/>
              <a:t>To understand noncompliance </a:t>
            </a:r>
            <a:r>
              <a:rPr lang="en-US" sz="4000" dirty="0"/>
              <a:t>in relation to animal welfare </a:t>
            </a:r>
            <a:r>
              <a:rPr lang="en-US" sz="4000" dirty="0" smtClean="0"/>
              <a:t>concerns.</a:t>
            </a:r>
          </a:p>
          <a:p>
            <a:pPr fontAlgn="ctr"/>
            <a:endParaRPr lang="en-US" sz="4000" dirty="0"/>
          </a:p>
          <a:p>
            <a:pPr fontAlgn="ctr"/>
            <a:r>
              <a:rPr lang="en-US" sz="4000" dirty="0" smtClean="0"/>
              <a:t>To determine </a:t>
            </a:r>
            <a:r>
              <a:rPr lang="en-US" sz="4000" dirty="0" err="1" smtClean="0"/>
              <a:t>reportability</a:t>
            </a:r>
            <a:r>
              <a:rPr lang="en-US" sz="4000" dirty="0" smtClean="0"/>
              <a:t> </a:t>
            </a:r>
            <a:r>
              <a:rPr lang="en-US" sz="4000" dirty="0"/>
              <a:t>and </a:t>
            </a:r>
            <a:r>
              <a:rPr lang="en-US" sz="4000" dirty="0" smtClean="0"/>
              <a:t>the </a:t>
            </a:r>
            <a:r>
              <a:rPr lang="en-US" sz="4000" dirty="0"/>
              <a:t>impact on animal welfare and </a:t>
            </a:r>
            <a:r>
              <a:rPr lang="en-US" sz="4000" dirty="0" smtClean="0"/>
              <a:t>science.</a:t>
            </a:r>
            <a:endParaRPr lang="en-US" sz="4000" dirty="0"/>
          </a:p>
        </p:txBody>
      </p:sp>
      <p:sp>
        <p:nvSpPr>
          <p:cNvPr id="4" name="TextBox 3"/>
          <p:cNvSpPr txBox="1"/>
          <p:nvPr/>
        </p:nvSpPr>
        <p:spPr>
          <a:xfrm>
            <a:off x="11883902" y="6488668"/>
            <a:ext cx="308098"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191698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Autofit/>
          </a:bodyPr>
          <a:lstStyle/>
          <a:p>
            <a:r>
              <a:rPr lang="en-US" sz="3200" dirty="0"/>
              <a:t>The learner should be able to:</a:t>
            </a:r>
          </a:p>
          <a:p>
            <a:pPr lvl="1" fontAlgn="ctr">
              <a:buFont typeface="Arial" panose="020B0604020202020204" pitchFamily="34" charset="0"/>
              <a:buChar char="•"/>
            </a:pPr>
            <a:r>
              <a:rPr lang="en-US" sz="3200" dirty="0"/>
              <a:t>Recognize potential </a:t>
            </a:r>
            <a:r>
              <a:rPr lang="en-US" sz="3200" dirty="0" smtClean="0"/>
              <a:t>noncompliance </a:t>
            </a:r>
            <a:r>
              <a:rPr lang="en-US" sz="3200" dirty="0"/>
              <a:t>in animal care and use </a:t>
            </a:r>
            <a:r>
              <a:rPr lang="en-US" sz="3200" dirty="0" smtClean="0"/>
              <a:t>programs;</a:t>
            </a:r>
            <a:endParaRPr lang="en-US" sz="3200" dirty="0"/>
          </a:p>
          <a:p>
            <a:pPr lvl="1" fontAlgn="ctr">
              <a:buFont typeface="Arial" panose="020B0604020202020204" pitchFamily="34" charset="0"/>
              <a:buChar char="•"/>
            </a:pPr>
            <a:r>
              <a:rPr lang="en-US" sz="3200" dirty="0"/>
              <a:t>Describe the steps for communicating and verifying </a:t>
            </a:r>
            <a:r>
              <a:rPr lang="en-US" sz="3200" dirty="0" smtClean="0"/>
              <a:t>concerns;</a:t>
            </a:r>
            <a:endParaRPr lang="en-US" sz="3200" dirty="0"/>
          </a:p>
          <a:p>
            <a:pPr lvl="1" fontAlgn="ctr">
              <a:buFont typeface="Arial" panose="020B0604020202020204" pitchFamily="34" charset="0"/>
              <a:buChar char="•"/>
            </a:pPr>
            <a:r>
              <a:rPr lang="en-US" sz="3200" dirty="0" smtClean="0"/>
              <a:t>Categorize compliant vs. noncompliant incidents;</a:t>
            </a:r>
            <a:endParaRPr lang="en-US" sz="3200" dirty="0"/>
          </a:p>
          <a:p>
            <a:pPr lvl="1" fontAlgn="ctr">
              <a:buFont typeface="Arial" panose="020B0604020202020204" pitchFamily="34" charset="0"/>
              <a:buChar char="•"/>
            </a:pPr>
            <a:r>
              <a:rPr lang="en-US" sz="3200" dirty="0"/>
              <a:t>Evaluate whether a </a:t>
            </a:r>
            <a:r>
              <a:rPr lang="en-US" sz="3200" dirty="0" smtClean="0"/>
              <a:t>noncompliance </a:t>
            </a:r>
            <a:r>
              <a:rPr lang="en-US" sz="3200" dirty="0"/>
              <a:t>is reportable and to </a:t>
            </a:r>
            <a:r>
              <a:rPr lang="en-US" sz="3200" dirty="0" smtClean="0"/>
              <a:t>whom;</a:t>
            </a:r>
            <a:endParaRPr lang="en-US" sz="3200" dirty="0"/>
          </a:p>
          <a:p>
            <a:pPr lvl="1" fontAlgn="ctr">
              <a:buFont typeface="Arial" panose="020B0604020202020204" pitchFamily="34" charset="0"/>
              <a:buChar char="•"/>
            </a:pPr>
            <a:r>
              <a:rPr lang="en-US" sz="3200" dirty="0" smtClean="0"/>
              <a:t>Explore </a:t>
            </a:r>
            <a:r>
              <a:rPr lang="en-US" sz="3200" dirty="0"/>
              <a:t>implications of reporting </a:t>
            </a:r>
            <a:r>
              <a:rPr lang="en-US" sz="3200" dirty="0" err="1" smtClean="0"/>
              <a:t>noncompliances</a:t>
            </a:r>
            <a:r>
              <a:rPr lang="en-US" sz="3200" dirty="0" smtClean="0"/>
              <a:t>.</a:t>
            </a:r>
            <a:endParaRPr lang="en-US" sz="3200" dirty="0"/>
          </a:p>
        </p:txBody>
      </p:sp>
    </p:spTree>
    <p:extLst>
      <p:ext uri="{BB962C8B-B14F-4D97-AF65-F5344CB8AC3E}">
        <p14:creationId xmlns:p14="http://schemas.microsoft.com/office/powerpoint/2010/main" val="1239589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p:txBody>
          <a:bodyPr>
            <a:noAutofit/>
          </a:bodyPr>
          <a:lstStyle/>
          <a:p>
            <a:r>
              <a:rPr lang="en-US" sz="3200" dirty="0" smtClean="0"/>
              <a:t>During this session we are going to have you conduct structured and free form activities designed to achieve the objectives that we have just listed.</a:t>
            </a:r>
          </a:p>
          <a:p>
            <a:r>
              <a:rPr lang="en-US" sz="3200" dirty="0" smtClean="0"/>
              <a:t>In order to maximize your ability to gain information from these </a:t>
            </a:r>
            <a:r>
              <a:rPr lang="en-US" sz="3200" dirty="0" smtClean="0"/>
              <a:t>sessions, </a:t>
            </a:r>
            <a:r>
              <a:rPr lang="en-US" sz="3200" dirty="0" smtClean="0"/>
              <a:t>your active participation will be required.</a:t>
            </a:r>
          </a:p>
          <a:p>
            <a:r>
              <a:rPr lang="en-US" sz="3200" dirty="0" smtClean="0"/>
              <a:t>These sessions rely upon knowledge gained in the materials provided to you ahead of time.</a:t>
            </a:r>
          </a:p>
          <a:p>
            <a:r>
              <a:rPr lang="en-US" sz="3200" dirty="0" smtClean="0"/>
              <a:t>Divide into groups.</a:t>
            </a:r>
          </a:p>
        </p:txBody>
      </p:sp>
      <p:sp>
        <p:nvSpPr>
          <p:cNvPr id="4" name="TextBox 3"/>
          <p:cNvSpPr txBox="1"/>
          <p:nvPr/>
        </p:nvSpPr>
        <p:spPr>
          <a:xfrm>
            <a:off x="11883902" y="6488668"/>
            <a:ext cx="288862" cy="369332"/>
          </a:xfrm>
          <a:prstGeom prst="rect">
            <a:avLst/>
          </a:prstGeom>
          <a:noFill/>
        </p:spPr>
        <p:txBody>
          <a:bodyPr wrap="none" rtlCol="0">
            <a:spAutoFit/>
          </a:bodyPr>
          <a:lstStyle/>
          <a:p>
            <a:r>
              <a:rPr lang="en-US" dirty="0" smtClean="0"/>
              <a:t>S</a:t>
            </a:r>
            <a:endParaRPr lang="en-US" dirty="0"/>
          </a:p>
        </p:txBody>
      </p:sp>
    </p:spTree>
    <p:extLst>
      <p:ext uri="{BB962C8B-B14F-4D97-AF65-F5344CB8AC3E}">
        <p14:creationId xmlns:p14="http://schemas.microsoft.com/office/powerpoint/2010/main" val="12715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Activity #1:</a:t>
            </a:r>
            <a:endParaRPr lang="en-US" dirty="0"/>
          </a:p>
        </p:txBody>
      </p:sp>
      <p:sp>
        <p:nvSpPr>
          <p:cNvPr id="3" name="Content Placeholder 2"/>
          <p:cNvSpPr>
            <a:spLocks noGrp="1"/>
          </p:cNvSpPr>
          <p:nvPr>
            <p:ph idx="1"/>
          </p:nvPr>
        </p:nvSpPr>
        <p:spPr>
          <a:xfrm>
            <a:off x="676656" y="2011680"/>
            <a:ext cx="6692865" cy="3766185"/>
          </a:xfrm>
        </p:spPr>
        <p:txBody>
          <a:bodyPr>
            <a:normAutofit lnSpcReduction="10000"/>
          </a:bodyPr>
          <a:lstStyle/>
          <a:p>
            <a:r>
              <a:rPr lang="en-US" sz="3200" dirty="0" smtClean="0"/>
              <a:t>In your assigned </a:t>
            </a:r>
            <a:r>
              <a:rPr lang="en-US" sz="3200" dirty="0" smtClean="0"/>
              <a:t>group, </a:t>
            </a:r>
            <a:r>
              <a:rPr lang="en-US" sz="3200" dirty="0" smtClean="0"/>
              <a:t>brainstorm a list of potential noncompliances </a:t>
            </a:r>
            <a:r>
              <a:rPr lang="en-US" sz="1600" dirty="0" smtClean="0"/>
              <a:t>(10 minutes).</a:t>
            </a:r>
            <a:endParaRPr lang="en-US" sz="3200" dirty="0" smtClean="0"/>
          </a:p>
          <a:p>
            <a:endParaRPr lang="en-US" sz="3200" dirty="0"/>
          </a:p>
          <a:p>
            <a:pPr marL="0" indent="0">
              <a:buNone/>
            </a:pPr>
            <a:r>
              <a:rPr lang="en-US" sz="3200" dirty="0" smtClean="0"/>
              <a:t>Write each potential noncompliance on an individual post-it note.</a:t>
            </a:r>
          </a:p>
          <a:p>
            <a:pPr marL="0" indent="0">
              <a:buNone/>
            </a:pPr>
            <a:endParaRPr lang="en-US" sz="3200" dirty="0"/>
          </a:p>
          <a:p>
            <a:pPr marL="0" indent="0">
              <a:buNone/>
            </a:pPr>
            <a:r>
              <a:rPr lang="en-US" sz="3200" dirty="0" smtClean="0"/>
              <a:t>Classify </a:t>
            </a:r>
            <a:r>
              <a:rPr lang="en-US" sz="3200" dirty="0"/>
              <a:t>on potential </a:t>
            </a:r>
            <a:r>
              <a:rPr lang="en-US" sz="3200" dirty="0" smtClean="0"/>
              <a:t>risk and </a:t>
            </a:r>
            <a:r>
              <a:rPr lang="en-US" sz="3200" dirty="0"/>
              <a:t>b</a:t>
            </a:r>
            <a:r>
              <a:rPr lang="en-US" sz="3200" dirty="0" smtClean="0"/>
              <a:t>ring to the front of room.</a:t>
            </a:r>
            <a:endParaRPr lang="en-US" sz="3200" dirty="0"/>
          </a:p>
        </p:txBody>
      </p:sp>
      <p:sp>
        <p:nvSpPr>
          <p:cNvPr id="5" name="TextBox 4"/>
          <p:cNvSpPr txBox="1"/>
          <p:nvPr/>
        </p:nvSpPr>
        <p:spPr>
          <a:xfrm>
            <a:off x="11883902" y="6488668"/>
            <a:ext cx="314510" cy="369332"/>
          </a:xfrm>
          <a:prstGeom prst="rect">
            <a:avLst/>
          </a:prstGeom>
          <a:noFill/>
        </p:spPr>
        <p:txBody>
          <a:bodyPr wrap="none" rtlCol="0">
            <a:spAutoFit/>
          </a:bodyPr>
          <a:lstStyle/>
          <a:p>
            <a:r>
              <a:rPr lang="en-US" dirty="0"/>
              <a:t>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155" y="332666"/>
            <a:ext cx="3750068" cy="5544973"/>
          </a:xfrm>
          <a:prstGeom prst="rect">
            <a:avLst/>
          </a:prstGeom>
        </p:spPr>
      </p:pic>
    </p:spTree>
    <p:extLst>
      <p:ext uri="{BB962C8B-B14F-4D97-AF65-F5344CB8AC3E}">
        <p14:creationId xmlns:p14="http://schemas.microsoft.com/office/powerpoint/2010/main" val="4251132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2"/>
            <a:ext cx="10772775" cy="1886099"/>
          </a:xfrm>
        </p:spPr>
        <p:txBody>
          <a:bodyPr/>
          <a:lstStyle/>
          <a:p>
            <a:r>
              <a:rPr lang="en-US" dirty="0" smtClean="0"/>
              <a:t>Activity #2: Investigation Role Play</a:t>
            </a:r>
            <a:endParaRPr lang="en-US" dirty="0"/>
          </a:p>
        </p:txBody>
      </p:sp>
      <p:sp>
        <p:nvSpPr>
          <p:cNvPr id="3" name="Content Placeholder 2"/>
          <p:cNvSpPr>
            <a:spLocks noGrp="1"/>
          </p:cNvSpPr>
          <p:nvPr>
            <p:ph idx="1"/>
          </p:nvPr>
        </p:nvSpPr>
        <p:spPr/>
        <p:txBody>
          <a:bodyPr>
            <a:normAutofit/>
          </a:bodyPr>
          <a:lstStyle/>
          <a:p>
            <a:r>
              <a:rPr lang="en-US" sz="3200" dirty="0" smtClean="0"/>
              <a:t>Assume you are PHS funded, USDA species, AAALAC accredited.</a:t>
            </a:r>
            <a:endParaRPr lang="en-US" sz="3200" dirty="0"/>
          </a:p>
          <a:p>
            <a:r>
              <a:rPr lang="en-US" sz="3200" dirty="0"/>
              <a:t>3 low risk, 3 high risk – assign to tables</a:t>
            </a:r>
          </a:p>
          <a:p>
            <a:pPr marL="3175" indent="53975">
              <a:buNone/>
            </a:pPr>
            <a:r>
              <a:rPr lang="en-US" sz="3200" dirty="0"/>
              <a:t>Fact Find:	What do you know? </a:t>
            </a:r>
          </a:p>
          <a:p>
            <a:pPr marL="1828800" lvl="1" indent="-1825625"/>
            <a:r>
              <a:rPr lang="en-US" sz="3200" dirty="0"/>
              <a:t>What don’t you know? </a:t>
            </a:r>
          </a:p>
          <a:p>
            <a:pPr marL="1828800" lvl="1" indent="-1825625"/>
            <a:r>
              <a:rPr lang="en-US" sz="3200" dirty="0"/>
              <a:t>What do you need to know?</a:t>
            </a:r>
          </a:p>
          <a:p>
            <a:r>
              <a:rPr lang="en-US" sz="3200" dirty="0" smtClean="0"/>
              <a:t>Divide each group in </a:t>
            </a:r>
            <a:r>
              <a:rPr lang="en-US" sz="3200" dirty="0"/>
              <a:t>half (½ </a:t>
            </a:r>
            <a:r>
              <a:rPr lang="en-US" sz="3200" dirty="0" smtClean="0"/>
              <a:t>IACUC; ½ PI)</a:t>
            </a:r>
          </a:p>
        </p:txBody>
      </p:sp>
      <p:pic>
        <p:nvPicPr>
          <p:cNvPr id="7" name="Picture 6" descr="Los datos los proporciona el observador y no el suje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662" y="3310128"/>
            <a:ext cx="4538649" cy="3319081"/>
          </a:xfrm>
          <a:prstGeom prst="rect">
            <a:avLst/>
          </a:prstGeom>
        </p:spPr>
      </p:pic>
    </p:spTree>
    <p:extLst>
      <p:ext uri="{BB962C8B-B14F-4D97-AF65-F5344CB8AC3E}">
        <p14:creationId xmlns:p14="http://schemas.microsoft.com/office/powerpoint/2010/main" val="264272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18860"/>
            <a:ext cx="6144132" cy="1658198"/>
          </a:xfrm>
        </p:spPr>
        <p:txBody>
          <a:bodyPr>
            <a:normAutofit/>
          </a:bodyPr>
          <a:lstStyle/>
          <a:p>
            <a:r>
              <a:rPr lang="en-US" sz="4000" dirty="0"/>
              <a:t>Participant Activity </a:t>
            </a:r>
            <a:r>
              <a:rPr lang="en-US" sz="4000" dirty="0" smtClean="0"/>
              <a:t>#3</a:t>
            </a:r>
            <a:endParaRPr lang="en-US" sz="4000" dirty="0"/>
          </a:p>
        </p:txBody>
      </p:sp>
      <p:sp>
        <p:nvSpPr>
          <p:cNvPr id="3" name="Content Placeholder 2"/>
          <p:cNvSpPr>
            <a:spLocks noGrp="1"/>
          </p:cNvSpPr>
          <p:nvPr>
            <p:ph idx="1"/>
          </p:nvPr>
        </p:nvSpPr>
        <p:spPr>
          <a:xfrm>
            <a:off x="6115432" y="1631007"/>
            <a:ext cx="5381244" cy="3766185"/>
          </a:xfrm>
        </p:spPr>
        <p:txBody>
          <a:bodyPr>
            <a:normAutofit fontScale="92500" lnSpcReduction="20000"/>
          </a:bodyPr>
          <a:lstStyle/>
          <a:p>
            <a:pPr marL="0" indent="0">
              <a:buNone/>
            </a:pPr>
            <a:r>
              <a:rPr lang="en-US" sz="3200" dirty="0" smtClean="0"/>
              <a:t>Compliant/Noncompliant</a:t>
            </a:r>
          </a:p>
          <a:p>
            <a:endParaRPr lang="en-US" sz="3200" dirty="0"/>
          </a:p>
          <a:p>
            <a:pPr marL="0" indent="0">
              <a:buNone/>
            </a:pPr>
            <a:r>
              <a:rPr lang="en-US" sz="3200" dirty="0" smtClean="0"/>
              <a:t>Reportable/</a:t>
            </a:r>
            <a:r>
              <a:rPr lang="en-US" sz="3200" dirty="0" err="1" smtClean="0"/>
              <a:t>Nonreportable</a:t>
            </a:r>
            <a:endParaRPr lang="en-US" sz="3200" dirty="0" smtClean="0"/>
          </a:p>
          <a:p>
            <a:pPr marL="0" indent="0">
              <a:buNone/>
            </a:pPr>
            <a:endParaRPr lang="en-US" sz="3200" dirty="0"/>
          </a:p>
          <a:p>
            <a:pPr marL="0" indent="0">
              <a:buNone/>
            </a:pPr>
            <a:r>
              <a:rPr lang="en-US" sz="3200" dirty="0" smtClean="0"/>
              <a:t>Is it reportable to the IACUC</a:t>
            </a:r>
          </a:p>
          <a:p>
            <a:pPr marL="0" indent="0">
              <a:buNone/>
            </a:pPr>
            <a:endParaRPr lang="en-US" sz="3200" dirty="0" smtClean="0"/>
          </a:p>
          <a:p>
            <a:pPr marL="0" indent="0">
              <a:buNone/>
            </a:pPr>
            <a:r>
              <a:rPr lang="en-US" sz="3200" dirty="0" smtClean="0"/>
              <a:t>Is it reportable to regulatory/accrediting agencies</a:t>
            </a:r>
          </a:p>
        </p:txBody>
      </p:sp>
      <p:sp>
        <p:nvSpPr>
          <p:cNvPr id="5" name="TextBox 4"/>
          <p:cNvSpPr txBox="1"/>
          <p:nvPr/>
        </p:nvSpPr>
        <p:spPr>
          <a:xfrm>
            <a:off x="11883902" y="6488668"/>
            <a:ext cx="308098" cy="369332"/>
          </a:xfrm>
          <a:prstGeom prst="rect">
            <a:avLst/>
          </a:prstGeom>
          <a:noFill/>
        </p:spPr>
        <p:txBody>
          <a:bodyPr wrap="none" rtlCol="0">
            <a:spAutoFit/>
          </a:bodyPr>
          <a:lstStyle/>
          <a:p>
            <a:r>
              <a:rPr lang="en-US" dirty="0" smtClean="0"/>
              <a:t>R</a:t>
            </a:r>
            <a:endParaRPr lang="en-US" dirty="0"/>
          </a:p>
        </p:txBody>
      </p:sp>
      <p:pic>
        <p:nvPicPr>
          <p:cNvPr id="6" name="Picture 5"/>
          <p:cNvPicPr>
            <a:picLocks noChangeAspect="1"/>
          </p:cNvPicPr>
          <p:nvPr/>
        </p:nvPicPr>
        <p:blipFill>
          <a:blip r:embed="rId3"/>
          <a:stretch>
            <a:fillRect/>
          </a:stretch>
        </p:blipFill>
        <p:spPr>
          <a:xfrm>
            <a:off x="590352" y="188844"/>
            <a:ext cx="5136833" cy="6480312"/>
          </a:xfrm>
          <a:prstGeom prst="rect">
            <a:avLst/>
          </a:prstGeom>
        </p:spPr>
      </p:pic>
    </p:spTree>
    <p:extLst>
      <p:ext uri="{BB962C8B-B14F-4D97-AF65-F5344CB8AC3E}">
        <p14:creationId xmlns:p14="http://schemas.microsoft.com/office/powerpoint/2010/main" val="3911155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85" y="52989"/>
            <a:ext cx="10772775" cy="1658198"/>
          </a:xfrm>
        </p:spPr>
        <p:txBody>
          <a:bodyPr/>
          <a:lstStyle/>
          <a:p>
            <a:r>
              <a:rPr lang="en-US" dirty="0"/>
              <a:t>Participant Activity </a:t>
            </a:r>
            <a:r>
              <a:rPr lang="en-US" dirty="0" smtClean="0"/>
              <a:t>#4:</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0550" y="1211224"/>
            <a:ext cx="7462509" cy="5273506"/>
          </a:xfrm>
        </p:spPr>
      </p:pic>
      <p:sp>
        <p:nvSpPr>
          <p:cNvPr id="5" name="Rectangle 4"/>
          <p:cNvSpPr/>
          <p:nvPr/>
        </p:nvSpPr>
        <p:spPr>
          <a:xfrm>
            <a:off x="1242403" y="2501385"/>
            <a:ext cx="2777147" cy="1569660"/>
          </a:xfrm>
          <a:prstGeom prst="rect">
            <a:avLst/>
          </a:prstGeom>
        </p:spPr>
        <p:txBody>
          <a:bodyPr wrap="square">
            <a:spAutoFit/>
          </a:bodyPr>
          <a:lstStyle/>
          <a:p>
            <a:r>
              <a:rPr lang="en-US" sz="4800" dirty="0"/>
              <a:t>Impact of Reporting</a:t>
            </a:r>
          </a:p>
        </p:txBody>
      </p:sp>
      <p:sp>
        <p:nvSpPr>
          <p:cNvPr id="6" name="TextBox 5"/>
          <p:cNvSpPr txBox="1"/>
          <p:nvPr/>
        </p:nvSpPr>
        <p:spPr>
          <a:xfrm>
            <a:off x="11883902" y="6488668"/>
            <a:ext cx="308098" cy="369332"/>
          </a:xfrm>
          <a:prstGeom prst="rect">
            <a:avLst/>
          </a:prstGeom>
          <a:noFill/>
        </p:spPr>
        <p:txBody>
          <a:bodyPr wrap="none" rtlCol="0">
            <a:spAutoFit/>
          </a:bodyPr>
          <a:lstStyle/>
          <a:p>
            <a:r>
              <a:rPr lang="en-US" dirty="0" smtClean="0"/>
              <a:t>R</a:t>
            </a:r>
            <a:endParaRPr lang="en-US" dirty="0"/>
          </a:p>
        </p:txBody>
      </p:sp>
    </p:spTree>
    <p:extLst>
      <p:ext uri="{BB962C8B-B14F-4D97-AF65-F5344CB8AC3E}">
        <p14:creationId xmlns:p14="http://schemas.microsoft.com/office/powerpoint/2010/main" val="327209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63" y="181481"/>
            <a:ext cx="10772775" cy="1658198"/>
          </a:xfrm>
        </p:spPr>
        <p:txBody>
          <a:bodyPr/>
          <a:lstStyle/>
          <a:p>
            <a:r>
              <a:rPr lang="en-US" dirty="0" smtClean="0"/>
              <a:t>Exam Time</a:t>
            </a:r>
            <a:endParaRPr lang="en-US" dirty="0"/>
          </a:p>
        </p:txBody>
      </p:sp>
      <p:sp>
        <p:nvSpPr>
          <p:cNvPr id="4" name="TextBox 3"/>
          <p:cNvSpPr txBox="1"/>
          <p:nvPr/>
        </p:nvSpPr>
        <p:spPr>
          <a:xfrm>
            <a:off x="11883902" y="6488668"/>
            <a:ext cx="332142" cy="369332"/>
          </a:xfrm>
          <a:prstGeom prst="rect">
            <a:avLst/>
          </a:prstGeom>
          <a:noFill/>
        </p:spPr>
        <p:txBody>
          <a:bodyPr wrap="none" rtlCol="0">
            <a:spAutoFit/>
          </a:bodyPr>
          <a:lstStyle/>
          <a:p>
            <a:r>
              <a:rPr lang="en-US" dirty="0" smtClean="0"/>
              <a:t>N</a:t>
            </a:r>
            <a:endParaRPr lang="en-US" dirty="0"/>
          </a:p>
        </p:txBody>
      </p:sp>
      <p:sp>
        <p:nvSpPr>
          <p:cNvPr id="6" name="Rectangle 5"/>
          <p:cNvSpPr/>
          <p:nvPr/>
        </p:nvSpPr>
        <p:spPr>
          <a:xfrm>
            <a:off x="590963" y="1839679"/>
            <a:ext cx="6096000" cy="3577903"/>
          </a:xfrm>
          <a:prstGeom prst="rect">
            <a:avLst/>
          </a:prstGeom>
        </p:spPr>
        <p:txBody>
          <a:bodyPr>
            <a:spAutoFit/>
          </a:bodyPr>
          <a:lstStyle/>
          <a:p>
            <a:pPr marL="0" lvl="1">
              <a:spcBef>
                <a:spcPts val="300"/>
              </a:spcBef>
              <a:buClr>
                <a:schemeClr val="accent1">
                  <a:lumMod val="60000"/>
                  <a:lumOff val="40000"/>
                </a:schemeClr>
              </a:buClr>
            </a:pPr>
            <a:r>
              <a:rPr lang="en-US" sz="2800" dirty="0"/>
              <a:t>Technician Tim goes to pick up his girlfriend in the Smith laboratory at 6:00 pm one Friday evening. He walks by Dr. </a:t>
            </a:r>
            <a:r>
              <a:rPr lang="en-US" sz="2800" dirty="0" smtClean="0"/>
              <a:t>Smith’s </a:t>
            </a:r>
            <a:r>
              <a:rPr lang="en-US" sz="2800" dirty="0"/>
              <a:t>laboratory and notices animals in a cage on the bench. No one is around. Tim is concerned because he hasn’t seen animals there before.</a:t>
            </a:r>
          </a:p>
          <a:p>
            <a:pPr lvl="1" indent="-457200">
              <a:spcBef>
                <a:spcPts val="300"/>
              </a:spcBef>
              <a:buClr>
                <a:schemeClr val="accent1">
                  <a:lumMod val="60000"/>
                  <a:lumOff val="40000"/>
                </a:schemeClr>
              </a:buClr>
              <a:buFont typeface="Arial"/>
              <a:buChar char="•"/>
            </a:pPr>
            <a:r>
              <a:rPr lang="en-US" sz="2800" dirty="0"/>
              <a:t>What should Tim do?</a:t>
            </a:r>
          </a:p>
        </p:txBody>
      </p:sp>
      <p:pic>
        <p:nvPicPr>
          <p:cNvPr id="7" name="Picture 6"/>
          <p:cNvPicPr>
            <a:picLocks noChangeAspect="1"/>
          </p:cNvPicPr>
          <p:nvPr/>
        </p:nvPicPr>
        <p:blipFill>
          <a:blip r:embed="rId3" cstate="print"/>
          <a:stretch>
            <a:fillRect/>
          </a:stretch>
        </p:blipFill>
        <p:spPr>
          <a:xfrm>
            <a:off x="7190267" y="1055015"/>
            <a:ext cx="3670166" cy="4843342"/>
          </a:xfrm>
          <a:prstGeom prst="rect">
            <a:avLst/>
          </a:prstGeom>
        </p:spPr>
      </p:pic>
    </p:spTree>
    <p:extLst>
      <p:ext uri="{BB962C8B-B14F-4D97-AF65-F5344CB8AC3E}">
        <p14:creationId xmlns:p14="http://schemas.microsoft.com/office/powerpoint/2010/main" val="2404558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502</TotalTime>
  <Words>1545</Words>
  <Application>Microsoft Office PowerPoint</Application>
  <PresentationFormat>Custom</PresentationFormat>
  <Paragraphs>122</Paragraphs>
  <Slides>14</Slides>
  <Notes>9</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Metropolitan</vt:lpstr>
      <vt:lpstr>Noncompliance and Reporting/FOIA</vt:lpstr>
      <vt:lpstr>Goals:</vt:lpstr>
      <vt:lpstr>Objectives:</vt:lpstr>
      <vt:lpstr>Expectations</vt:lpstr>
      <vt:lpstr>Participant Activity #1:</vt:lpstr>
      <vt:lpstr>Activity #2: Investigation Role Play</vt:lpstr>
      <vt:lpstr>Participant Activity #3</vt:lpstr>
      <vt:lpstr>Participant Activity #4:</vt:lpstr>
      <vt:lpstr>Exam Time</vt:lpstr>
      <vt:lpstr>PowerPoint Presentation</vt:lpstr>
      <vt:lpstr>PowerPoint Presentation</vt:lpstr>
      <vt:lpstr>PowerPoint Presentation</vt:lpstr>
      <vt:lpstr>Epilogue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Noncompliance and Reporting/FOIA</dc:title>
  <dc:creator>Sally Thompson-Iritani</dc:creator>
  <cp:lastModifiedBy>Maeve Luthin</cp:lastModifiedBy>
  <cp:revision>42</cp:revision>
  <dcterms:created xsi:type="dcterms:W3CDTF">2016-07-16T19:27:10Z</dcterms:created>
  <dcterms:modified xsi:type="dcterms:W3CDTF">2016-12-30T17:34:11Z</dcterms:modified>
</cp:coreProperties>
</file>