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9" r:id="rId2"/>
    <p:sldId id="256" r:id="rId3"/>
    <p:sldId id="257" r:id="rId4"/>
    <p:sldId id="294" r:id="rId5"/>
    <p:sldId id="295" r:id="rId6"/>
    <p:sldId id="260" r:id="rId7"/>
    <p:sldId id="296" r:id="rId8"/>
    <p:sldId id="303" r:id="rId9"/>
    <p:sldId id="287" r:id="rId10"/>
    <p:sldId id="265" r:id="rId11"/>
    <p:sldId id="267" r:id="rId12"/>
    <p:sldId id="272" r:id="rId13"/>
    <p:sldId id="304" r:id="rId14"/>
    <p:sldId id="298" r:id="rId15"/>
    <p:sldId id="299" r:id="rId16"/>
    <p:sldId id="300" r:id="rId17"/>
    <p:sldId id="301" r:id="rId18"/>
    <p:sldId id="302" r:id="rId19"/>
    <p:sldId id="279" r:id="rId20"/>
    <p:sldId id="275" r:id="rId21"/>
    <p:sldId id="276" r:id="rId22"/>
    <p:sldId id="305" r:id="rId23"/>
    <p:sldId id="297" r:id="rId24"/>
    <p:sldId id="273" r:id="rId25"/>
    <p:sldId id="274" r:id="rId26"/>
    <p:sldId id="281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3" r:id="rId36"/>
    <p:sldId id="277" r:id="rId37"/>
    <p:sldId id="266" r:id="rId38"/>
    <p:sldId id="27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2F9"/>
    <a:srgbClr val="36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29" autoAdjust="0"/>
  </p:normalViewPr>
  <p:slideViewPr>
    <p:cSldViewPr snapToGrid="0" snapToObjects="1">
      <p:cViewPr>
        <p:scale>
          <a:sx n="75" d="100"/>
          <a:sy n="75" d="100"/>
        </p:scale>
        <p:origin x="-258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70D16-A57E-B547-A0B8-B8F74B1E0C7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E57F-A337-4848-8CD0-788333F9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Discuss the importance of collegial interactions with animal care and research staff during facility inspections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 Objective 5. Activity =</a:t>
            </a:r>
            <a:r>
              <a:rPr lang="en-US" baseline="0" dirty="0" smtClean="0"/>
              <a:t> </a:t>
            </a:r>
            <a:r>
              <a:rPr lang="en-US" dirty="0" smtClean="0"/>
              <a:t>case-based learning. 5 minutes. Idea is to bring out safety</a:t>
            </a:r>
            <a:r>
              <a:rPr lang="en-US" baseline="0" dirty="0" smtClean="0"/>
              <a:t> concerns when doing inspections. Ask each group to cite 3 health concerns raised.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37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Summative</a:t>
            </a:r>
            <a:r>
              <a:rPr lang="en-US" baseline="0" dirty="0" smtClean="0"/>
              <a:t> assessment for animal health and welfare. </a:t>
            </a:r>
            <a:r>
              <a:rPr lang="en-US" dirty="0" smtClean="0"/>
              <a:t>Each table has two copies of a photo illustrating a concern.</a:t>
            </a:r>
            <a:r>
              <a:rPr lang="en-US" baseline="0" dirty="0" smtClean="0"/>
              <a:t> Think – pair- share. Three minutes to discuss, then share with the group. 8 minutes total. Goal is to identify problems and what should be done,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who to bring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6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Summative for Objective</a:t>
            </a:r>
            <a:r>
              <a:rPr lang="en-US" baseline="0" dirty="0" smtClean="0"/>
              <a:t> 2. Clicker personal response system. One minute. LOC, fact based.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11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Summative for objective</a:t>
            </a:r>
            <a:r>
              <a:rPr lang="en-US" baseline="0" dirty="0" smtClean="0"/>
              <a:t> 2: Three minute group discussion, then  make a </a:t>
            </a:r>
            <a:r>
              <a:rPr lang="en-US" baseline="0" dirty="0" err="1" smtClean="0"/>
              <a:t>consensogram</a:t>
            </a:r>
            <a:r>
              <a:rPr lang="en-US" baseline="0" dirty="0" smtClean="0"/>
              <a:t>. On member from each team places a sticker(or places a mark)  by the title of the persons you want on your dream team. Goal consideration of different strengths added by having different perspectives  on the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Summative for objective</a:t>
            </a:r>
            <a:r>
              <a:rPr lang="en-US" baseline="0" dirty="0" smtClean="0"/>
              <a:t> </a:t>
            </a:r>
            <a:r>
              <a:rPr lang="en-US" dirty="0" smtClean="0"/>
              <a:t>#4:  Think pair share</a:t>
            </a:r>
            <a:r>
              <a:rPr lang="en-US" baseline="0" dirty="0" smtClean="0"/>
              <a:t> report out. </a:t>
            </a:r>
            <a:r>
              <a:rPr lang="en-US" dirty="0" smtClean="0"/>
              <a:t>Each table assigned 2 rooms. Make a sticky</a:t>
            </a:r>
            <a:r>
              <a:rPr lang="en-US" baseline="0" dirty="0" smtClean="0"/>
              <a:t> note with 3 items for each room listed. Stand and describe for each room what they would look for. 5 minutes.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8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4 Formative: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52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 for objective #5.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Formative,</a:t>
            </a:r>
            <a:r>
              <a:rPr lang="en-US" baseline="0" dirty="0" smtClean="0"/>
              <a:t> concept. This video from NJABR should be viewed prior to proceeding with this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3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Formative Assessment for Objective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Think – pair- share. 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rats should be active, have a smooth and shiny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haircoat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bright clear eyes, and good body mass. </a:t>
            </a:r>
            <a:endParaRPr lang="en-US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Signs of disease or discomfort: huddles in corner, hunched posture, scruffy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haircoat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(due to dehydration or lack of grooming), feels cool to the touch, avoids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cagemates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diarrhea (i.e., sticky feces), pale appearance to eyes, nasal/ocular discharge, porphyrin staining (red or brown staining around eyes or nose), coughing, sneezing, chattering, vocalizations, decreased appetite, weight loss, respiration increased or labored.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1. Formative assessment, technology enhanced learning activity, 6 minutes. </a:t>
            </a:r>
          </a:p>
          <a:p>
            <a:r>
              <a:rPr lang="en-US" baseline="0" dirty="0" smtClean="0"/>
              <a:t>Purpose: To demonstrate a concern with animal identification as described in the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2: Formative: Technology enhanced learning, 10 minutes. Basic LOCs, fact based.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4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3.Formative.  Technology enhanced collaborative</a:t>
            </a:r>
            <a:r>
              <a:rPr lang="en-US" baseline="0" dirty="0" smtClean="0"/>
              <a:t> learning. </a:t>
            </a:r>
            <a:r>
              <a:rPr lang="en-US" dirty="0" smtClean="0"/>
              <a:t> Link provided to definition with examples. Point out that USDA terminology differs: Major </a:t>
            </a:r>
            <a:r>
              <a:rPr lang="en-US" dirty="0" err="1" smtClean="0"/>
              <a:t>vs</a:t>
            </a:r>
            <a:r>
              <a:rPr lang="en-US" dirty="0" smtClean="0"/>
              <a:t> Minor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5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Formative, Objective 3: Think – pair- share. Post-its</a:t>
            </a:r>
            <a:r>
              <a:rPr lang="en-US" baseline="0" dirty="0" smtClean="0"/>
              <a:t> held up to show their group consensus (set of 3 photos) Two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Formative. Objective</a:t>
            </a:r>
            <a:r>
              <a:rPr lang="en-US" baseline="0" dirty="0" smtClean="0"/>
              <a:t> 4, component areas/concerns.  Think pair share, 2 minutes. Idea is to emphasize the importance of records and who is responsible and what consequences can come from incomplete documentation.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9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Formative for Objective #4 Indicate different component areas of facilities and concerns related to these areas.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Activity:</a:t>
            </a:r>
            <a:r>
              <a:rPr lang="en-US" baseline="0" dirty="0" smtClean="0"/>
              <a:t> peer or collegial instruction. Four minutes.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Goal: to bring out experienced persons’ knowledge about specifics such as feed storage requirements. 5 minutes.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1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8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2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2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31C5-D5D0-3A42-ADF0-350CA58D0524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1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nUOp2svQ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rants.nih.gov/grants/olaw/Guide-for-the-Care-and-use-of-laboratory-animal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animal_welfare/downloads/Animal%20Care%20Blue%20Book%20-%202013%20-%20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nts.nih.gov/grants/olaw/references/phspol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olaw/faqs.htm#64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7698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Facility Inspections</a:t>
            </a:r>
            <a:br>
              <a:rPr lang="en-US" b="1" dirty="0" smtClean="0"/>
            </a:br>
            <a:r>
              <a:rPr lang="en-US" sz="3600" b="1" dirty="0" smtClean="0"/>
              <a:t>F Group, a</a:t>
            </a:r>
            <a:r>
              <a:rPr lang="en-US" sz="3600" b="1" dirty="0" smtClean="0"/>
              <a:t> </a:t>
            </a:r>
            <a:r>
              <a:rPr lang="en-US" sz="3600" b="1" dirty="0" smtClean="0"/>
              <a:t>Pedagogical Department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err="1" smtClean="0">
                <a:latin typeface="Lucida Blackletter"/>
                <a:cs typeface="Lucida Blackletter"/>
              </a:rPr>
              <a:t>Phlogisten</a:t>
            </a:r>
            <a:r>
              <a:rPr lang="en-US" sz="3600" b="1" dirty="0" smtClean="0">
                <a:latin typeface="Lucida Blackletter"/>
                <a:cs typeface="Lucida Blackletter"/>
              </a:rPr>
              <a:t> University </a:t>
            </a:r>
            <a:endParaRPr lang="en-US" sz="3600" b="1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                       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68" y="1847885"/>
            <a:ext cx="1651000" cy="2544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4601497"/>
            <a:ext cx="6352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George Babcock, Head Wizard</a:t>
            </a:r>
          </a:p>
          <a:p>
            <a:r>
              <a:rPr lang="en-US" sz="2400" b="1" dirty="0" smtClean="0"/>
              <a:t>Natalie Mays, Queen Bee</a:t>
            </a:r>
          </a:p>
          <a:p>
            <a:r>
              <a:rPr lang="en-US" sz="2400" b="1" dirty="0" smtClean="0"/>
              <a:t>Chieko Azuma, Chinchilla Wrangler</a:t>
            </a:r>
          </a:p>
          <a:p>
            <a:r>
              <a:rPr lang="en-US" sz="2400" b="1" dirty="0" smtClean="0"/>
              <a:t>Linda </a:t>
            </a:r>
            <a:r>
              <a:rPr lang="en-US" sz="2400" b="1" dirty="0" err="1" smtClean="0"/>
              <a:t>Brovarney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Mousketeer</a:t>
            </a:r>
            <a:endParaRPr lang="en-US" sz="2400" b="1" dirty="0" smtClean="0"/>
          </a:p>
          <a:p>
            <a:r>
              <a:rPr lang="en-US" sz="2400" b="1" dirty="0" smtClean="0"/>
              <a:t>Cynthia Pekow, Chief of Chocolate Consumption</a:t>
            </a:r>
          </a:p>
        </p:txBody>
      </p:sp>
    </p:spTree>
    <p:extLst>
      <p:ext uri="{BB962C8B-B14F-4D97-AF65-F5344CB8AC3E}">
        <p14:creationId xmlns:p14="http://schemas.microsoft.com/office/powerpoint/2010/main" val="19703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Today is Saturday the 7</a:t>
            </a:r>
            <a:r>
              <a:rPr lang="en-US" b="1" baseline="30000" dirty="0" smtClean="0"/>
              <a:t>th</a:t>
            </a:r>
            <a:r>
              <a:rPr lang="en-US" b="1" dirty="0" smtClean="0"/>
              <a:t>. What concerns do you have?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790700"/>
            <a:ext cx="7594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93800"/>
            <a:ext cx="8826500" cy="566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038" y="274639"/>
            <a:ext cx="7641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1FF1B"/>
                </a:solidFill>
              </a:rPr>
              <a:t>What is wrong with this picture? </a:t>
            </a:r>
            <a:endParaRPr lang="en-US" sz="4000" b="1" dirty="0">
              <a:solidFill>
                <a:srgbClr val="F1FF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42" y="274638"/>
            <a:ext cx="8229600" cy="24420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veterinary technician faints while working in animal surgery, and stumbles into the sharps box.  Discuss what occupational health concerns must be addressed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01382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729" y="3134626"/>
            <a:ext cx="4668271" cy="35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you see this during a facility inspection, what are your concerns and how would you address them?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51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2745"/>
            <a:ext cx="8311364" cy="5545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199" y="238722"/>
            <a:ext cx="8473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When you see this during a facility inspection, what are your concerns and how would you address them?</a:t>
            </a:r>
          </a:p>
        </p:txBody>
      </p:sp>
    </p:spTree>
    <p:extLst>
      <p:ext uri="{BB962C8B-B14F-4D97-AF65-F5344CB8AC3E}">
        <p14:creationId xmlns:p14="http://schemas.microsoft.com/office/powerpoint/2010/main" val="41317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7" y="1179436"/>
            <a:ext cx="8538175" cy="5678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8817" y="256106"/>
            <a:ext cx="8364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When you see this during a facility inspection, what are your concerns and how would you address them?</a:t>
            </a:r>
          </a:p>
        </p:txBody>
      </p:sp>
    </p:spTree>
    <p:extLst>
      <p:ext uri="{BB962C8B-B14F-4D97-AF65-F5344CB8AC3E}">
        <p14:creationId xmlns:p14="http://schemas.microsoft.com/office/powerpoint/2010/main" val="34969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435" y="1952030"/>
            <a:ext cx="5016465" cy="49059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31" y="255883"/>
            <a:ext cx="8355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When you see this during a facility inspection, what are your concerns and how would you address them?</a:t>
            </a:r>
          </a:p>
        </p:txBody>
      </p:sp>
    </p:spTree>
    <p:extLst>
      <p:ext uri="{BB962C8B-B14F-4D97-AF65-F5344CB8AC3E}">
        <p14:creationId xmlns:p14="http://schemas.microsoft.com/office/powerpoint/2010/main" val="4614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40" y="1492907"/>
            <a:ext cx="6653248" cy="49835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3421" y="223094"/>
            <a:ext cx="8358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When you see this during a facility inspection, what are your concerns and how would you address them?</a:t>
            </a:r>
          </a:p>
        </p:txBody>
      </p:sp>
    </p:spTree>
    <p:extLst>
      <p:ext uri="{BB962C8B-B14F-4D97-AF65-F5344CB8AC3E}">
        <p14:creationId xmlns:p14="http://schemas.microsoft.com/office/powerpoint/2010/main" val="2544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770" y="310104"/>
            <a:ext cx="8323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When you see this during a facility inspection, what are your concerns and how would you address them?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23" y="1501515"/>
            <a:ext cx="381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8557"/>
            <a:ext cx="8229600" cy="96406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36FF25"/>
                </a:solidFill>
                <a:latin typeface="Lucida Blackletter"/>
                <a:cs typeface="Lucida Blackletter"/>
              </a:rPr>
              <a:t>Phlogisten</a:t>
            </a:r>
            <a:r>
              <a:rPr lang="en-US" dirty="0" smtClean="0">
                <a:solidFill>
                  <a:srgbClr val="36FF25"/>
                </a:solidFill>
                <a:latin typeface="Lucida Calligraphy"/>
                <a:cs typeface="Lucida Calligraphy"/>
              </a:rPr>
              <a:t> </a:t>
            </a:r>
            <a:r>
              <a:rPr lang="en-US" dirty="0" smtClean="0">
                <a:solidFill>
                  <a:srgbClr val="36FF25"/>
                </a:solidFill>
                <a:latin typeface="Lucida Blackletter"/>
                <a:cs typeface="Lucida Blackletter"/>
              </a:rPr>
              <a:t>University</a:t>
            </a:r>
            <a:r>
              <a:rPr lang="en-US" dirty="0" smtClean="0">
                <a:solidFill>
                  <a:srgbClr val="36FF25"/>
                </a:solidFill>
                <a:latin typeface="Lucida Calligraphy"/>
                <a:cs typeface="Lucida Calligraphy"/>
              </a:rPr>
              <a:t> </a:t>
            </a:r>
            <a:r>
              <a:rPr lang="en-US" b="1" dirty="0" smtClean="0">
                <a:solidFill>
                  <a:srgbClr val="36FF25"/>
                </a:solidFill>
              </a:rPr>
              <a:t>has a PHS assurance, and uses USDA covered species. </a:t>
            </a:r>
            <a:r>
              <a:rPr lang="en-US" b="1" dirty="0" smtClean="0"/>
              <a:t>What is the minimum number of IACUC members  required to participate in their facility inspections?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874" y="3863181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A) 1</a:t>
            </a:r>
          </a:p>
          <a:p>
            <a:pPr marL="0" indent="0">
              <a:buNone/>
            </a:pPr>
            <a:r>
              <a:rPr lang="en-US" b="1" dirty="0" smtClean="0"/>
              <a:t>B) 2</a:t>
            </a:r>
          </a:p>
          <a:p>
            <a:pPr marL="0" indent="0">
              <a:buNone/>
            </a:pPr>
            <a:r>
              <a:rPr lang="en-US" b="1" dirty="0" smtClean="0"/>
              <a:t>C) 3</a:t>
            </a:r>
          </a:p>
          <a:p>
            <a:pPr marL="0" indent="0">
              <a:buNone/>
            </a:pPr>
            <a:r>
              <a:rPr lang="en-US" b="1" dirty="0" smtClean="0"/>
              <a:t>D) 4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67" y="3581251"/>
            <a:ext cx="1651000" cy="25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75"/>
            <a:ext cx="7772400" cy="1470025"/>
          </a:xfrm>
        </p:spPr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113" y="2062494"/>
            <a:ext cx="6718076" cy="44289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IACUC members completing this module will develop an understanding of the value of facility inspections as part of a high quality program of animal care and use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0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Assemble your Dream Team for facility inspection... Who would you choose and why?</a:t>
            </a:r>
            <a:br>
              <a:rPr lang="en-US" b="1" dirty="0" smtClean="0"/>
            </a:br>
            <a:r>
              <a:rPr lang="en-US" b="1" dirty="0" smtClean="0"/>
              <a:t> Examples include: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CCFFCC"/>
                </a:solidFill>
              </a:rPr>
              <a:t>Attending veterinarian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IACUC Chair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Scientist IACUC member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Nonaffiliated member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Nonscientist member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Cage-wash technician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Animal Care Technician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Institutional Official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Animal Rights Activist</a:t>
            </a:r>
          </a:p>
          <a:p>
            <a:endParaRPr lang="en-US" b="1" dirty="0" smtClean="0">
              <a:solidFill>
                <a:srgbClr val="CCFF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1312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IACUC administrator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Institution’s legal counsel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Research technician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Clinical veterinarian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Vivarium supervisor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Principal investigator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Biosafety officer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Industrial hygienist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21" y="1151467"/>
            <a:ext cx="1274412" cy="1274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50" y="1106178"/>
            <a:ext cx="856150" cy="13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Identify 3 different areas of focus when inspecting these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Animal housing room</a:t>
            </a:r>
          </a:p>
          <a:p>
            <a:pPr marL="0" indent="0">
              <a:buNone/>
            </a:pPr>
            <a:r>
              <a:rPr lang="en-US" b="1" dirty="0" smtClean="0"/>
              <a:t>2. Cage wash</a:t>
            </a:r>
          </a:p>
          <a:p>
            <a:pPr marL="0" indent="0">
              <a:buNone/>
            </a:pPr>
            <a:r>
              <a:rPr lang="en-US" b="1" dirty="0" smtClean="0"/>
              <a:t>3. Necropsy</a:t>
            </a:r>
          </a:p>
          <a:p>
            <a:pPr marL="0" indent="0">
              <a:buNone/>
            </a:pPr>
            <a:r>
              <a:rPr lang="en-US" b="1" dirty="0" smtClean="0"/>
              <a:t>4. Feed storage</a:t>
            </a:r>
          </a:p>
          <a:p>
            <a:pPr marL="0" indent="0">
              <a:buNone/>
            </a:pPr>
            <a:r>
              <a:rPr lang="en-US" b="1" dirty="0" smtClean="0"/>
              <a:t>5. Survival surgery</a:t>
            </a:r>
          </a:p>
          <a:p>
            <a:pPr marL="0" indent="0">
              <a:buNone/>
            </a:pPr>
            <a:r>
              <a:rPr lang="en-US" b="1" dirty="0" smtClean="0"/>
              <a:t>6. Loading dock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005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7. Transport vehicles</a:t>
            </a:r>
          </a:p>
          <a:p>
            <a:pPr marL="0" indent="0">
              <a:buNone/>
            </a:pPr>
            <a:r>
              <a:rPr lang="en-US" b="1" dirty="0" smtClean="0"/>
              <a:t>8. Carcass storage</a:t>
            </a:r>
          </a:p>
          <a:p>
            <a:pPr marL="0" indent="0">
              <a:buNone/>
            </a:pPr>
            <a:r>
              <a:rPr lang="en-US" b="1" dirty="0" smtClean="0"/>
              <a:t>9. Procedure room</a:t>
            </a:r>
          </a:p>
          <a:p>
            <a:pPr marL="0" indent="0">
              <a:buNone/>
            </a:pPr>
            <a:r>
              <a:rPr lang="en-US" b="1" dirty="0" smtClean="0"/>
              <a:t>10. Cage and equipment storage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7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That’s all for now, folks!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810" y="1986174"/>
            <a:ext cx="3581024" cy="20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PLACE HOLDER</a:t>
            </a:r>
            <a:br>
              <a:rPr lang="en-US" dirty="0" smtClean="0"/>
            </a:br>
            <a:r>
              <a:rPr lang="en-US" dirty="0" smtClean="0"/>
              <a:t>Slides that appear after this have not yet been incorporated into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there health or welfare concerns?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71" y="1830966"/>
            <a:ext cx="63670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potential animal health or welfare concern?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413000"/>
            <a:ext cx="4889964" cy="2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1" y="1006065"/>
            <a:ext cx="3454400" cy="234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1" y="3845480"/>
            <a:ext cx="3644900" cy="223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30" y="4534472"/>
            <a:ext cx="3695700" cy="13081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5" y="323937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50" y="382596"/>
            <a:ext cx="4168837" cy="3122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18" y="1875650"/>
            <a:ext cx="3048000" cy="20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1" y="3742961"/>
            <a:ext cx="4036835" cy="292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687" y="3907650"/>
            <a:ext cx="3213100" cy="275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6137" y="514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725" y="3429000"/>
            <a:ext cx="21717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2" y="3242448"/>
            <a:ext cx="2768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FFCC"/>
                </a:solidFill>
              </a:rPr>
              <a:t>Objectives: Upon completion of this module, participants will be able to:</a:t>
            </a:r>
            <a:endParaRPr lang="en-US" b="1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73" y="1396817"/>
            <a:ext cx="9144000" cy="56693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Provide </a:t>
            </a:r>
            <a:r>
              <a:rPr lang="en-US" b="1" dirty="0"/>
              <a:t>examples of animal welfare and health concerns that may be discovered and describe how you would address </a:t>
            </a:r>
            <a:r>
              <a:rPr lang="en-US" b="1" dirty="0" smtClean="0"/>
              <a:t>these concerns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2.  Describe regulatory requirements for facility inspection, to include:</a:t>
            </a:r>
          </a:p>
          <a:p>
            <a:pPr marL="457200" lvl="1" indent="0">
              <a:buNone/>
            </a:pPr>
            <a:r>
              <a:rPr lang="en-US" b="1" dirty="0" smtClean="0"/>
              <a:t>A. Participants </a:t>
            </a:r>
          </a:p>
          <a:p>
            <a:pPr marL="457200" lvl="1" indent="0">
              <a:buNone/>
            </a:pPr>
            <a:r>
              <a:rPr lang="en-US" b="1" dirty="0" smtClean="0"/>
              <a:t>B. Frequency of inspections, sites included</a:t>
            </a:r>
          </a:p>
          <a:p>
            <a:pPr marL="457200" lvl="1" indent="0">
              <a:buNone/>
            </a:pPr>
            <a:r>
              <a:rPr lang="en-US" b="1" dirty="0" smtClean="0"/>
              <a:t>C. Reporting requirements</a:t>
            </a:r>
          </a:p>
          <a:p>
            <a:pPr marL="0" indent="0">
              <a:buNone/>
            </a:pPr>
            <a:r>
              <a:rPr lang="en-US" b="1" dirty="0" smtClean="0"/>
              <a:t>3.  Differentiate significant versus minor deficiencies</a:t>
            </a:r>
          </a:p>
          <a:p>
            <a:pPr marL="0" indent="0">
              <a:buNone/>
            </a:pPr>
            <a:r>
              <a:rPr lang="en-US" b="1" dirty="0" smtClean="0"/>
              <a:t>4.  Indicate different component areas of facilities and concerns related to these areas</a:t>
            </a:r>
          </a:p>
          <a:p>
            <a:pPr marL="0" indent="0">
              <a:buNone/>
            </a:pPr>
            <a:r>
              <a:rPr lang="en-US" b="1" dirty="0" smtClean="0"/>
              <a:t>5.  Identify occupational health and safety concerns </a:t>
            </a:r>
          </a:p>
        </p:txBody>
      </p:sp>
    </p:spTree>
    <p:extLst>
      <p:ext uri="{BB962C8B-B14F-4D97-AF65-F5344CB8AC3E}">
        <p14:creationId xmlns:p14="http://schemas.microsoft.com/office/powerpoint/2010/main" val="17934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3" y="528574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94" y="2374900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56" y="929865"/>
            <a:ext cx="36703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6" y="3898900"/>
            <a:ext cx="3124200" cy="260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264" y="853665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1709"/>
          <a:stretch/>
        </p:blipFill>
        <p:spPr>
          <a:xfrm>
            <a:off x="5994423" y="3744026"/>
            <a:ext cx="2603500" cy="27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91" y="454565"/>
            <a:ext cx="2743200" cy="295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759511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1" y="381365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84" y="3774390"/>
            <a:ext cx="3505200" cy="231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4688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820" y="3937265"/>
            <a:ext cx="3222788" cy="21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66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see this man dumping dirty rodent cages in the cage-wash area. What might be the reasons he would wear this PPE?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9" y="2826538"/>
            <a:ext cx="3195447" cy="40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concerns with storing monkey chow in this refrigerator?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652898"/>
            <a:ext cx="78105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these numbers mean on a feed bag? Why are they important to animal welfare and health?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5301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13 at 12.53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4" y="646331"/>
            <a:ext cx="7523401" cy="5348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1" y="0"/>
            <a:ext cx="881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4"/>
              </a:rPr>
              <a:t>Watch this before proceeding with the training:</a:t>
            </a:r>
          </a:p>
          <a:p>
            <a:r>
              <a:rPr lang="en-US" b="1" dirty="0" smtClean="0">
                <a:hlinkClick r:id="rId4"/>
              </a:rPr>
              <a:t>Link to NJABR presentation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3568" y="6280959"/>
            <a:ext cx="752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Bring questions for a 15 minute group discussion.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7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522288"/>
            <a:ext cx="8229600" cy="2725737"/>
          </a:xfrm>
        </p:spPr>
        <p:txBody>
          <a:bodyPr>
            <a:normAutofit/>
          </a:bodyPr>
          <a:lstStyle/>
          <a:p>
            <a:r>
              <a:rPr lang="en-US" b="1" dirty="0" smtClean="0"/>
              <a:t>Describe the differences between these two animals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5346"/>
            <a:ext cx="4585420" cy="3107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586" y="3044382"/>
            <a:ext cx="4193490" cy="36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wrong with this picture?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74800"/>
            <a:ext cx="5549900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780" y="5873131"/>
            <a:ext cx="639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Guide for the Care and Use of Laboratory Animals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7725" y="5457633"/>
            <a:ext cx="29051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 this reference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7538" y="6467231"/>
            <a:ext cx="336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75, Population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 a team, find the resources to answer these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3425" cy="4956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References: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Animal Welfare </a:t>
            </a:r>
            <a:r>
              <a:rPr lang="en-US" dirty="0">
                <a:hlinkClick r:id="rId3"/>
              </a:rPr>
              <a:t>Act </a:t>
            </a:r>
            <a:r>
              <a:rPr lang="en-US" dirty="0" smtClean="0">
                <a:hlinkClick r:id="rId3"/>
              </a:rPr>
              <a:t>Regulations</a:t>
            </a:r>
            <a:endParaRPr lang="en-US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FFCC"/>
                </a:solidFill>
              </a:rPr>
              <a:t>Section 2.31 (c) (3)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  <a:hlinkClick r:id="rId4"/>
              </a:rPr>
              <a:t>Public Health Service Policy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FFCC"/>
                </a:solidFill>
              </a:rPr>
              <a:t>Section: Semiannual Program Reviews and Facility Inspections</a:t>
            </a:r>
          </a:p>
          <a:p>
            <a:pPr marL="0" indent="0">
              <a:buNone/>
            </a:pPr>
            <a:r>
              <a:rPr lang="en-US" b="1" dirty="0"/>
              <a:t>Describe regulatory requirements for facility inspection, to include</a:t>
            </a:r>
          </a:p>
          <a:p>
            <a:pPr marL="457200" lvl="1" indent="0">
              <a:buNone/>
            </a:pPr>
            <a:r>
              <a:rPr lang="en-US" b="1" dirty="0"/>
              <a:t>A. </a:t>
            </a:r>
            <a:r>
              <a:rPr lang="en-US" b="1" dirty="0" smtClean="0"/>
              <a:t>Participants: how many and who are they? 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B. Frequency of inspections, sites included</a:t>
            </a:r>
          </a:p>
          <a:p>
            <a:pPr marL="457200" lvl="1" indent="0">
              <a:buNone/>
            </a:pPr>
            <a:r>
              <a:rPr lang="en-US" b="1" dirty="0"/>
              <a:t>C. </a:t>
            </a:r>
            <a:r>
              <a:rPr lang="en-US" b="1" dirty="0" smtClean="0"/>
              <a:t>Facility inspection findings are reported to whom?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8428" y="127000"/>
            <a:ext cx="8708571" cy="6513286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O</a:t>
            </a:r>
            <a:r>
              <a:rPr lang="en-US" b="1" u="sng" dirty="0" smtClean="0"/>
              <a:t>LAW definition: </a:t>
            </a:r>
            <a:r>
              <a:rPr lang="en-US" sz="3600" u="sng" dirty="0" smtClean="0">
                <a:hlinkClick r:id="rId3"/>
              </a:rPr>
              <a:t>OLAW</a:t>
            </a:r>
            <a:r>
              <a:rPr lang="en-US" sz="1800" u="sng" dirty="0" smtClean="0">
                <a:hlinkClick r:id="rId3"/>
              </a:rPr>
              <a:t/>
            </a:r>
            <a:br>
              <a:rPr lang="en-US" sz="1800" u="sng" dirty="0" smtClean="0">
                <a:hlinkClick r:id="rId3"/>
              </a:rPr>
            </a:br>
            <a: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E2. How does the IACUC distinguish between significant and minor deficiencies?</a:t>
            </a:r>
            <a:b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USDA definition concurs.</a:t>
            </a:r>
            <a:r>
              <a:rPr lang="en-US" sz="1800" u="sng" dirty="0" smtClean="0"/>
              <a:t/>
            </a:r>
            <a:br>
              <a:rPr lang="en-US" sz="1800" u="sng" dirty="0" smtClean="0"/>
            </a:br>
            <a:r>
              <a:rPr lang="en-US" b="1" u="sng" dirty="0" smtClean="0"/>
              <a:t>Significant </a:t>
            </a:r>
            <a:r>
              <a:rPr lang="en-US" b="1" u="sng" dirty="0"/>
              <a:t>Deficiency</a:t>
            </a:r>
            <a:r>
              <a:rPr lang="en-US" b="1" dirty="0"/>
              <a:t>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Is </a:t>
            </a:r>
            <a:r>
              <a:rPr lang="en-US" b="1" dirty="0"/>
              <a:t>or may be a threat to the health or safety of animals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b="1" u="sng" dirty="0" smtClean="0"/>
              <a:t>Minor Deficiency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A problem for which an immediate solution is not necessary to protect life or prevent distress.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900" y="3163475"/>
            <a:ext cx="1195013" cy="1057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497" y="5738144"/>
            <a:ext cx="1274503" cy="11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462" y="1695949"/>
            <a:ext cx="3871538" cy="51620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494766" y="-574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Significant?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445"/>
            <a:ext cx="4076700" cy="19939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02967"/>
              </p:ext>
            </p:extLst>
          </p:nvPr>
        </p:nvGraphicFramePr>
        <p:xfrm>
          <a:off x="0" y="3550945"/>
          <a:ext cx="4031297" cy="284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Document" r:id="rId6" imgW="5943600" imgH="4191000" progId="Word.Document.12">
                  <p:embed/>
                </p:oleObj>
              </mc:Choice>
              <mc:Fallback>
                <p:oleObj name="Document" r:id="rId6" imgW="5943600" imgH="419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3550945"/>
                        <a:ext cx="4031297" cy="2842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851" y="1400395"/>
            <a:ext cx="46005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22F9"/>
                </a:solidFill>
              </a:rPr>
              <a:t>A</a:t>
            </a:r>
          </a:p>
          <a:p>
            <a:endParaRPr lang="en-US" sz="3200" b="1" dirty="0"/>
          </a:p>
          <a:p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Animal facility emergency</a:t>
            </a:r>
          </a:p>
          <a:p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shower.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851" y="3995970"/>
            <a:ext cx="414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22F9"/>
                </a:solidFill>
              </a:rPr>
              <a:t>B</a:t>
            </a:r>
            <a:endParaRPr lang="en-US" sz="3200" b="1" dirty="0">
              <a:solidFill>
                <a:srgbClr val="FF22F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1209" y="5165487"/>
            <a:ext cx="34972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</a:t>
            </a:r>
          </a:p>
          <a:p>
            <a:endParaRPr lang="en-US" sz="3200" b="1" dirty="0"/>
          </a:p>
          <a:p>
            <a:r>
              <a:rPr lang="en-US" sz="3200" b="1" dirty="0" smtClean="0"/>
              <a:t>Animal room drain.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332600"/>
            <a:ext cx="5860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22F9"/>
                </a:solidFill>
              </a:rPr>
              <a:t>Frayed cord in active use with </a:t>
            </a:r>
          </a:p>
          <a:p>
            <a:r>
              <a:rPr lang="en-US" sz="3200" b="1" dirty="0" smtClean="0">
                <a:solidFill>
                  <a:srgbClr val="FF22F9"/>
                </a:solidFill>
              </a:rPr>
              <a:t>a large animal respiratory ventilator.</a:t>
            </a:r>
            <a:endParaRPr lang="en-US" sz="3200" b="1" dirty="0">
              <a:solidFill>
                <a:srgbClr val="FF22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2">
      <a:dk1>
        <a:srgbClr val="F1FF1B"/>
      </a:dk1>
      <a:lt1>
        <a:srgbClr val="1EA3FF"/>
      </a:lt1>
      <a:dk2>
        <a:srgbClr val="3B8DF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FF2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1260</Words>
  <Application>Microsoft Office PowerPoint</Application>
  <PresentationFormat>On-screen Show (4:3)</PresentationFormat>
  <Paragraphs>139</Paragraphs>
  <Slides>38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Document</vt:lpstr>
      <vt:lpstr>Facility Inspections F Group, a Pedagogical Department of  Phlogisten University </vt:lpstr>
      <vt:lpstr>Goal</vt:lpstr>
      <vt:lpstr>Objectives: Upon completion of this module, participants will be able to:</vt:lpstr>
      <vt:lpstr>PowerPoint Presentation</vt:lpstr>
      <vt:lpstr>Describe the differences between these two animals </vt:lpstr>
      <vt:lpstr>What is wrong with this picture?</vt:lpstr>
      <vt:lpstr>As a team, find the resources to answer these questions</vt:lpstr>
      <vt:lpstr>OLAW definition: OLAW  E2. How does the IACUC distinguish between significant and minor deficiencies?  USDA definition concurs. Significant Deficiency:  Is or may be a threat to the health or safety of animals.  Minor Deficiency: A problem for which an immediate solution is not necessary to protect life or prevent distress. </vt:lpstr>
      <vt:lpstr>Significant?</vt:lpstr>
      <vt:lpstr>Today is Saturday the 7th. What concerns do you have? </vt:lpstr>
      <vt:lpstr> </vt:lpstr>
      <vt:lpstr>A veterinary technician faints while working in animal surgery, and stumbles into the sharps box.  Discuss what occupational health concerns must be addressed</vt:lpstr>
      <vt:lpstr>When you see this during a facility inspection, what are your concerns and how would you address them?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Phlogisten University has a PHS assurance, and uses USDA covered species. What is the minimum number of IACUC members  required to participate in their facility inspections?</vt:lpstr>
      <vt:lpstr>Assemble your Dream Team for facility inspection... Who would you choose and why?  Examples include:</vt:lpstr>
      <vt:lpstr> Identify 3 different areas of focus when inspecting these sites</vt:lpstr>
      <vt:lpstr>That’s all for now, folks!</vt:lpstr>
      <vt:lpstr>PLACE HOLDER Slides that appear after this have not yet been incorporated into the program</vt:lpstr>
      <vt:lpstr>Are there health or welfare concerns?</vt:lpstr>
      <vt:lpstr>What is the potential animal health or welfare concern?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see this man dumping dirty rodent cages in the cage-wash area. What might be the reasons he would wear this PPE? </vt:lpstr>
      <vt:lpstr>What are the concerns with storing monkey chow in this refrigerator?</vt:lpstr>
      <vt:lpstr>What do these numbers mean on a feed bag? Why are they important to animal welfare and health?</vt:lpstr>
    </vt:vector>
  </TitlesOfParts>
  <Company>VAPSHCS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F</dc:title>
  <dc:creator>Cynthia Pekow</dc:creator>
  <cp:lastModifiedBy>Maeve Luthin</cp:lastModifiedBy>
  <cp:revision>145</cp:revision>
  <dcterms:created xsi:type="dcterms:W3CDTF">2016-08-11T21:07:51Z</dcterms:created>
  <dcterms:modified xsi:type="dcterms:W3CDTF">2017-03-02T20:43:52Z</dcterms:modified>
</cp:coreProperties>
</file>