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5.xml" ContentType="application/vnd.openxmlformats-officedocument.theme+xml"/>
  <Override PartName="/ppt/slideLayouts/slideLayout27.xml" ContentType="application/vnd.openxmlformats-officedocument.presentationml.slideLayout+xml"/>
  <Override PartName="/ppt/theme/theme26.xml" ContentType="application/vnd.openxmlformats-officedocument.theme+xml"/>
  <Override PartName="/ppt/slideLayouts/slideLayout28.xml" ContentType="application/vnd.openxmlformats-officedocument.presentationml.slideLayout+xml"/>
  <Override PartName="/ppt/theme/theme27.xml" ContentType="application/vnd.openxmlformats-officedocument.theme+xml"/>
  <Override PartName="/ppt/slideLayouts/slideLayout29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2" r:id="rId6"/>
    <p:sldMasterId id="2147483674" r:id="rId7"/>
    <p:sldMasterId id="2147483676" r:id="rId8"/>
    <p:sldMasterId id="2147483678" r:id="rId9"/>
    <p:sldMasterId id="2147483680" r:id="rId10"/>
    <p:sldMasterId id="2147483682" r:id="rId11"/>
    <p:sldMasterId id="2147483684" r:id="rId12"/>
    <p:sldMasterId id="2147483686" r:id="rId13"/>
    <p:sldMasterId id="2147483688" r:id="rId14"/>
    <p:sldMasterId id="2147483690" r:id="rId15"/>
    <p:sldMasterId id="2147483692" r:id="rId16"/>
    <p:sldMasterId id="2147483694" r:id="rId17"/>
    <p:sldMasterId id="2147483696" r:id="rId18"/>
    <p:sldMasterId id="2147483698" r:id="rId19"/>
    <p:sldMasterId id="2147483700" r:id="rId20"/>
    <p:sldMasterId id="2147483702" r:id="rId21"/>
    <p:sldMasterId id="2147483704" r:id="rId22"/>
    <p:sldMasterId id="2147483706" r:id="rId23"/>
    <p:sldMasterId id="2147483708" r:id="rId24"/>
    <p:sldMasterId id="2147483710" r:id="rId25"/>
    <p:sldMasterId id="2147483712" r:id="rId26"/>
    <p:sldMasterId id="2147483714" r:id="rId27"/>
    <p:sldMasterId id="2147483716" r:id="rId28"/>
  </p:sldMasterIdLst>
  <p:notesMasterIdLst>
    <p:notesMasterId r:id="rId61"/>
  </p:notesMasterIdLst>
  <p:sldIdLst>
    <p:sldId id="259" r:id="rId29"/>
    <p:sldId id="260" r:id="rId30"/>
    <p:sldId id="261" r:id="rId31"/>
    <p:sldId id="262" r:id="rId32"/>
    <p:sldId id="263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90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91" r:id="rId55"/>
    <p:sldId id="285" r:id="rId56"/>
    <p:sldId id="286" r:id="rId57"/>
    <p:sldId id="292" r:id="rId58"/>
    <p:sldId id="287" r:id="rId59"/>
    <p:sldId id="28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52723" autoAdjust="0"/>
  </p:normalViewPr>
  <p:slideViewPr>
    <p:cSldViewPr snapToGrid="0">
      <p:cViewPr>
        <p:scale>
          <a:sx n="50" d="100"/>
          <a:sy n="50" d="100"/>
        </p:scale>
        <p:origin x="-336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5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0" d="100"/>
        <a:sy n="30" d="100"/>
      </p:scale>
      <p:origin x="0" y="-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F7D9-1863-45D5-A641-38E927EB28C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0200-B409-45A8-B495-E865DFBCC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Question for Sharon: The Guide isn’t a requirement—different citation?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7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What do you think you</a:t>
            </a:r>
            <a:r>
              <a:rPr lang="en-US" altLang="en-US" baseline="0" dirty="0" smtClean="0"/>
              <a:t> should check about a colony room or cage wash area. 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3683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log completed?</a:t>
            </a:r>
          </a:p>
          <a:p>
            <a:r>
              <a:rPr lang="en-US" dirty="0" smtClean="0"/>
              <a:t>What is the Temp/Humidity?</a:t>
            </a:r>
          </a:p>
          <a:p>
            <a:r>
              <a:rPr lang="en-US" dirty="0" smtClean="0"/>
              <a:t>Is</a:t>
            </a:r>
            <a:r>
              <a:rPr lang="en-US" baseline="0" dirty="0" smtClean="0"/>
              <a:t> the air flowing? </a:t>
            </a:r>
          </a:p>
          <a:p>
            <a:r>
              <a:rPr lang="en-US" baseline="0" dirty="0" smtClean="0"/>
              <a:t>Does it smell okay?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97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Cleanliness of room</a:t>
            </a:r>
          </a:p>
          <a:p>
            <a:r>
              <a:rPr lang="en-US" baseline="0" dirty="0" smtClean="0"/>
              <a:t>Filter maintenance</a:t>
            </a:r>
          </a:p>
          <a:p>
            <a:r>
              <a:rPr lang="en-US" baseline="0" dirty="0" smtClean="0"/>
              <a:t>Temp/Humidity</a:t>
            </a:r>
          </a:p>
          <a:p>
            <a:r>
              <a:rPr lang="en-US" baseline="0" dirty="0" smtClean="0"/>
              <a:t>Water Temperature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13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Animal welfare regulations § 2.31 –</a:t>
            </a:r>
          </a:p>
          <a:p>
            <a:endParaRPr lang="en-US" dirty="0" smtClean="0"/>
          </a:p>
          <a:p>
            <a:r>
              <a:rPr lang="en-US" dirty="0" smtClean="0"/>
              <a:t>If program or facility deficiencies are noted, the reports must contain a reasonable and specific plan and schedule with dates for correcting each deficiency.  Not</a:t>
            </a:r>
            <a:r>
              <a:rPr lang="en-US" baseline="0" dirty="0" smtClean="0"/>
              <a:t> correcting a significant deficiency in the accordance to the plan is reportable to the USDA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USDA regulated facilities: Any failure to adhere to the plan and schedule that results in a significant deficiency remaining uncorrected shall be reported in writing within 15 business days by the IACUC through the Institutional Official, to APHIS and any federal agency funding that activity.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651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9524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“What” (in the “What, Why What” format) is addressed in the Inspection findings.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the participants what kind of information should be included in the inspection finding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1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“Why and What” (in the “What, Why What” format) is addressed in the corrective action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Objective 4 local facility inspection 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55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Facilitator</a:t>
            </a:r>
            <a:r>
              <a:rPr lang="en-US" baseline="0" dirty="0" smtClean="0"/>
              <a:t> may divide the participants into subgroups, each assigned with a category (Address, Evaluate, Facilitate, Results Impact)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4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PHS only- The IACUC determine the review process</a:t>
            </a:r>
            <a:r>
              <a:rPr lang="en-US" altLang="en-US" baseline="0" dirty="0" smtClean="0"/>
              <a:t> and check your OLAW assurance process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7837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r>
              <a:rPr lang="en-US" baseline="0" dirty="0" smtClean="0"/>
              <a:t> can make a list of items pertaining to their category. They can write it on a white board and present it to the group or just read the list out-loud during a “Share” session.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8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Animal Welfare is</a:t>
            </a:r>
            <a:r>
              <a:rPr lang="en-US" baseline="0" dirty="0" smtClean="0"/>
              <a:t> a common theme in each category, which is the root of the regulations requiring facility inspections.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the Facility Inspection</a:t>
            </a:r>
            <a:r>
              <a:rPr lang="en-US" baseline="0" dirty="0" smtClean="0"/>
              <a:t>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5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report form can be modified</a:t>
            </a:r>
            <a:r>
              <a:rPr lang="en-US" baseline="0" dirty="0" smtClean="0"/>
              <a:t> to better reflect the forms used at a given institution.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0200-B409-45A8-B495-E865DFBCC8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1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121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628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</a:t>
            </a:r>
            <a:r>
              <a:rPr lang="en-US" baseline="0" dirty="0" smtClean="0"/>
              <a:t> participants into groups to discuss the questions. Groups can report out their answers. The facilitator or individual groups can record the answers on a white board.</a:t>
            </a:r>
          </a:p>
          <a:p>
            <a:endParaRPr lang="en-US" baseline="0" dirty="0" smtClean="0"/>
          </a:p>
          <a:p>
            <a:r>
              <a:rPr lang="en-US" dirty="0" smtClean="0"/>
              <a:t>What are you being asked to do?</a:t>
            </a:r>
          </a:p>
          <a:p>
            <a:endParaRPr lang="en-US" dirty="0" smtClean="0"/>
          </a:p>
          <a:p>
            <a:r>
              <a:rPr lang="en-US" dirty="0" smtClean="0"/>
              <a:t>Why are you being asked to do</a:t>
            </a:r>
            <a:r>
              <a:rPr lang="en-US" baseline="0" dirty="0" smtClean="0"/>
              <a:t> this?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62201-D5F4-4B51-B14E-3DA4DFDA4AE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3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E5DC55-FC87-44E0-A899-A678FB4DE0B6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Start</a:t>
            </a:r>
            <a:r>
              <a:rPr lang="en-US" altLang="en-US" baseline="0" dirty="0" smtClean="0"/>
              <a:t> with the Animals and work to the walls.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101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Cage density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D7DCD0-D5E6-49EE-AA6C-834BED21A234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B67A85-DF38-4070-81FD-85EDA49C4C5A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What are things to</a:t>
            </a:r>
            <a:r>
              <a:rPr lang="en-US" altLang="en-US" baseline="0" dirty="0" smtClean="0"/>
              <a:t> note in these pictures?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What should the microenvironment include?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822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D7DCD0-D5E6-49EE-AA6C-834BED21A234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5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7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1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7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492A-5AC4-4A2B-8ECD-66A51B214D0C}" type="slidenum">
              <a:rPr lang="en-US" altLang="en-US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90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5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6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2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CD2C-F49D-4BAF-93F1-B000C10B6AB1}" type="slidenum">
              <a:rPr lang="en-US" altLang="en-US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6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CD2C-F49D-4BAF-93F1-B000C10B6AB1}" type="slidenum">
              <a:rPr lang="en-US" altLang="en-US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50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8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39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4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19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AAAAAA=="/>
              </a:ext>
            </a:extLst>
          </p:cNvSpPr>
          <p:nvPr>
            <p:ph type="ctrTitle"/>
          </p:nvPr>
        </p:nvSpPr>
        <p:spPr>
          <a:xfrm>
            <a:off x="914400" y="2132330"/>
            <a:ext cx="103632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AAAAAA=="/>
              </a:ext>
            </a:extLst>
          </p:cNvSpPr>
          <p:nvPr>
            <p:ph type="subTitle" idx="1"/>
          </p:nvPr>
        </p:nvSpPr>
        <p:spPr>
          <a:xfrm>
            <a:off x="1828800" y="3881120"/>
            <a:ext cx="85344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/>
            </a:pPr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AAAAAA=="/>
              </a:ext>
            </a:extLst>
          </p:cNvSpPr>
          <p:nvPr>
            <p:ph type="sldNum" sz="quarter" idx="12"/>
          </p:nvPr>
        </p:nvSpPr>
        <p:spPr>
          <a:xfrm>
            <a:off x="8326968" y="6247130"/>
            <a:ext cx="3255433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BCA3577-39D6-9FC3-9872-CF967B3C6E9A}" type="slidenum">
              <a:rPr lang="en-US" sz="1400" smtClean="0">
                <a:solidFill>
                  <a:srgbClr val="000000"/>
                </a:solidFill>
              </a:rPr>
              <a:pPr algn="r">
                <a:defRPr sz="1400"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B2YWw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AAAAAA=="/>
              </a:ext>
            </a:extLst>
          </p:cNvSpPr>
          <p:nvPr>
            <p:ph type="ftr" sz="quarter" idx="11"/>
          </p:nvPr>
        </p:nvSpPr>
        <p:spPr>
          <a:xfrm>
            <a:off x="4461934" y="6247130"/>
            <a:ext cx="3267287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ctr">
              <a:defRPr sz="1400"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kAQ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AAAAAA=="/>
              </a:ext>
            </a:extLst>
          </p:cNvSpPr>
          <p:nvPr>
            <p:ph type="dt" sz="quarter" idx="10"/>
          </p:nvPr>
        </p:nvSpPr>
        <p:spPr>
          <a:xfrm>
            <a:off x="609600" y="6247130"/>
            <a:ext cx="3254587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 sz="1400"/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43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AAAAAA=="/>
              </a:ext>
            </a:extLst>
          </p:cNvSpPr>
          <p:nvPr>
            <p:ph type="ctrTitle"/>
          </p:nvPr>
        </p:nvSpPr>
        <p:spPr>
          <a:xfrm>
            <a:off x="914400" y="2132330"/>
            <a:ext cx="103632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AAAAAA=="/>
              </a:ext>
            </a:extLst>
          </p:cNvSpPr>
          <p:nvPr>
            <p:ph type="subTitle" idx="1"/>
          </p:nvPr>
        </p:nvSpPr>
        <p:spPr>
          <a:xfrm>
            <a:off x="1828800" y="3881120"/>
            <a:ext cx="85344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/>
            </a:pPr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AAAAAA=="/>
              </a:ext>
            </a:extLst>
          </p:cNvSpPr>
          <p:nvPr>
            <p:ph type="sldNum" sz="quarter" idx="12"/>
          </p:nvPr>
        </p:nvSpPr>
        <p:spPr>
          <a:xfrm>
            <a:off x="8326968" y="6247130"/>
            <a:ext cx="3255433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r">
              <a:defRPr sz="1400"/>
            </a:pPr>
            <a:fld id="{3BCA3577-39D6-9FC3-9872-CF967B3C6E9A}" type="slidenum">
              <a:rPr lang="en-US" sz="1400" smtClean="0">
                <a:solidFill>
                  <a:srgbClr val="000000"/>
                </a:solidFill>
              </a:rPr>
              <a:pPr algn="r">
                <a:defRPr sz="1400"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B2YWw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AAAAAA=="/>
              </a:ext>
            </a:extLst>
          </p:cNvSpPr>
          <p:nvPr>
            <p:ph type="ftr" sz="quarter" idx="11"/>
          </p:nvPr>
        </p:nvSpPr>
        <p:spPr>
          <a:xfrm>
            <a:off x="4461934" y="6247130"/>
            <a:ext cx="3267287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 algn="ctr">
              <a:defRPr sz="1400"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kAQ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AAAAAA=="/>
              </a:ext>
            </a:extLst>
          </p:cNvSpPr>
          <p:nvPr>
            <p:ph type="dt" sz="quarter" idx="10"/>
          </p:nvPr>
        </p:nvSpPr>
        <p:spPr>
          <a:xfrm>
            <a:off x="609600" y="6247130"/>
            <a:ext cx="3254587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pPr>
              <a:defRPr sz="1400"/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25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07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6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5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7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1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F69D-825D-4484-B133-6C82B245B04A}" type="slidenum">
              <a:rPr lang="en-US" altLang="en-US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F69D-825D-4484-B133-6C82B245B04A}" type="slidenum">
              <a:rPr lang="en-US" altLang="en-US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6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1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6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2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4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7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9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biYAANQRAABYKQAAAAAAAA=="/>
              </a:ext>
            </a:extLst>
          </p:cNvSpPr>
          <p:nvPr>
            <p:ph type="dt" sz="quarter"/>
          </p:nvPr>
        </p:nvSpPr>
        <p:spPr>
          <a:xfrm>
            <a:off x="609600" y="6247130"/>
            <a:ext cx="3254587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sz="1400"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FAAAbiYAAKkjAABYKQAAAAAAAA=="/>
              </a:ext>
            </a:extLst>
          </p:cNvSpPr>
          <p:nvPr>
            <p:ph type="ftr" sz="quarter" idx="1"/>
          </p:nvPr>
        </p:nvSpPr>
        <p:spPr>
          <a:xfrm>
            <a:off x="4461934" y="6247130"/>
            <a:ext cx="3267287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algn="ctr">
              <a:defRPr sz="1400"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biYAAHA1AABYKQAAAAAAAA=="/>
              </a:ext>
            </a:extLst>
          </p:cNvSpPr>
          <p:nvPr>
            <p:ph type="sldNum" sz="quarter" idx="2"/>
          </p:nvPr>
        </p:nvSpPr>
        <p:spPr>
          <a:xfrm>
            <a:off x="8326968" y="6247130"/>
            <a:ext cx="3255433" cy="4737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algn="r">
              <a:defRPr sz="1400"/>
            </a:pPr>
            <a:fld id="{3BCA42D5-9BD6-9FB4-9872-6DE10C3C6E38}" type="slidenum">
              <a:rPr lang="en-US" sz="1400" smtClean="0">
                <a:solidFill>
                  <a:srgbClr val="000000"/>
                </a:solidFill>
              </a:rPr>
              <a:pPr algn="r">
                <a:defRPr sz="1400"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TitlePlaceholder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AAAAAA=="/>
              </a:ext>
            </a:extLst>
          </p:cNvSpPr>
          <p:nvPr>
            <p:ph type="title" idx="3"/>
          </p:nvPr>
        </p:nvSpPr>
        <p:spPr>
          <a:xfrm>
            <a:off x="609600" y="274320"/>
            <a:ext cx="10972800" cy="11379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PlaceholderArea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sJQAAAAAAAA=="/>
              </a:ext>
            </a:extLst>
          </p:cNvSpPr>
          <p:nvPr>
            <p:ph type="body" idx="4"/>
          </p:nvPr>
        </p:nvSpPr>
        <p:spPr>
          <a:xfrm>
            <a:off x="609600" y="1590676"/>
            <a:ext cx="10972800" cy="453326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333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714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lvl="0">
              <a:defRPr/>
            </a:pPr>
            <a:r>
              <a:rPr lang="en-US" smtClean="0"/>
              <a:t>Click to edit Master text styles</a:t>
            </a:r>
          </a:p>
          <a:p>
            <a:pPr lvl="1">
              <a:defRPr/>
            </a:pPr>
            <a:r>
              <a:rPr lang="en-US" smtClean="0"/>
              <a:t>Second level</a:t>
            </a:r>
          </a:p>
          <a:p>
            <a:pPr lvl="2">
              <a:defRPr/>
            </a:pPr>
            <a:r>
              <a:rPr lang="en-US" smtClean="0"/>
              <a:t>Third level</a:t>
            </a:r>
          </a:p>
          <a:p>
            <a:pPr lvl="3">
              <a:defRPr/>
            </a:pPr>
            <a:r>
              <a:rPr lang="en-US" smtClean="0"/>
              <a:t>Fourth level</a:t>
            </a:r>
          </a:p>
          <a:p>
            <a:pPr lvl="4">
              <a:defRPr/>
            </a:pPr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7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sldNum="0" hdr="0"/>
  <p:txStyles>
    <p:titleStyle>
      <a:lvl1pPr marL="0" marR="0" indent="0" algn="ctr" defTabSz="457200" eaLnBrk="1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</p:titleStyle>
    <p:bodyStyle>
      <a:lvl1pPr marL="285750" marR="0" indent="-285750" algn="l" defTabSz="4572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619125" marR="0" indent="-285750" algn="l" defTabSz="4572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952500" marR="0" indent="-285750" algn="l" defTabSz="4572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1333500" marR="0" indent="-285750" algn="l" defTabSz="4572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1714500" marR="0" indent="-285750" algn="l" defTabSz="4572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bodyStyle>
    <p:otherStyle>
      <a:lvl1pPr marL="285750" marR="0" indent="-285750" algn="l" defTabSz="4572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619125" marR="0" indent="-285750" algn="l" defTabSz="4572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952500" marR="0" indent="-285750" algn="l" defTabSz="4572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1333500" marR="0" indent="-285750" algn="l" defTabSz="4572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1714500" marR="0" indent="-285750" algn="l" defTabSz="4572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16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7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2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1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6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5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9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3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99" y="1932317"/>
            <a:ext cx="9185215" cy="2118519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2"/>
                </a:solidFill>
              </a:rPr>
              <a:t>Facility Inspection Module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IACUC Training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9353590" cy="1409685"/>
          </a:xfrm>
        </p:spPr>
        <p:txBody>
          <a:bodyPr>
            <a:normAutofit fontScale="70000" lnSpcReduction="20000"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Janna </a:t>
            </a:r>
            <a:r>
              <a:rPr lang="en-US" sz="4800" dirty="0" err="1" smtClean="0">
                <a:solidFill>
                  <a:schemeClr val="tx1"/>
                </a:solidFill>
              </a:rPr>
              <a:t>Barcelo</a:t>
            </a:r>
            <a:r>
              <a:rPr lang="en-US" sz="4800" dirty="0" smtClean="0">
                <a:solidFill>
                  <a:schemeClr val="tx1"/>
                </a:solidFill>
              </a:rPr>
              <a:t>, Deborah Holland, Sally Light, 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Gregory Reinhard, Obed </a:t>
            </a:r>
            <a:r>
              <a:rPr lang="en-US" sz="4800" dirty="0" err="1" smtClean="0">
                <a:solidFill>
                  <a:schemeClr val="tx1"/>
                </a:solidFill>
              </a:rPr>
              <a:t>Rutebuka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3517" y="1272617"/>
            <a:ext cx="8596668" cy="10941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Objective 2: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33517" y="2124784"/>
            <a:ext cx="8596668" cy="15709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Perform an Inspection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60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36631" y="0"/>
            <a:ext cx="9227976" cy="68580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23555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115000"/>
              </p:ext>
            </p:extLst>
          </p:nvPr>
        </p:nvGraphicFramePr>
        <p:xfrm>
          <a:off x="817118" y="-78869"/>
          <a:ext cx="9411017" cy="6936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Clip" r:id="rId4" imgW="3657991" imgH="3599350" progId="MS_ClipArt_Gallery.2">
                  <p:embed/>
                </p:oleObj>
              </mc:Choice>
              <mc:Fallback>
                <p:oleObj name="Clip" r:id="rId4" imgW="3657991" imgH="359935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118" y="-78869"/>
                        <a:ext cx="9411017" cy="6936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310964" y="538694"/>
            <a:ext cx="6423326" cy="563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457200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prstClr val="black"/>
                </a:solidFill>
              </a:rPr>
              <a:t>Start with the Animals</a:t>
            </a:r>
          </a:p>
          <a:p>
            <a:pPr algn="ctr" defTabSz="457200">
              <a:spcBef>
                <a:spcPct val="50000"/>
              </a:spcBef>
              <a:buFontTx/>
              <a:buNone/>
            </a:pPr>
            <a:endParaRPr lang="en-US" altLang="en-US" sz="6000" b="1" dirty="0">
              <a:solidFill>
                <a:prstClr val="black"/>
              </a:solidFill>
            </a:endParaRPr>
          </a:p>
          <a:p>
            <a:pPr algn="ctr" defTabSz="457200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prstClr val="black"/>
                </a:solidFill>
              </a:rPr>
              <a:t>and work to the Walls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25787" y="2258006"/>
            <a:ext cx="3054503" cy="2159182"/>
            <a:chOff x="10602680" y="1352777"/>
            <a:chExt cx="1405427" cy="1036690"/>
          </a:xfrm>
        </p:grpSpPr>
        <p:graphicFrame>
          <p:nvGraphicFramePr>
            <p:cNvPr id="23556" name="Object 10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23602368"/>
                </p:ext>
              </p:extLst>
            </p:nvPr>
          </p:nvGraphicFramePr>
          <p:xfrm>
            <a:off x="10602680" y="1352777"/>
            <a:ext cx="1405427" cy="1036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6" name="Clip" r:id="rId6" imgW="3657302" imgH="2682648" progId="MS_ClipArt_Gallery.2">
                    <p:embed/>
                  </p:oleObj>
                </mc:Choice>
                <mc:Fallback>
                  <p:oleObj name="Clip" r:id="rId6" imgW="3657302" imgH="268264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2680" y="1352777"/>
                          <a:ext cx="1405427" cy="10366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7" name="Object 10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6444258"/>
                </p:ext>
              </p:extLst>
            </p:nvPr>
          </p:nvGraphicFramePr>
          <p:xfrm>
            <a:off x="10900270" y="1478665"/>
            <a:ext cx="810247" cy="7849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7" name="Clip" r:id="rId8" imgW="3657600" imgH="2906640" progId="MS_ClipArt_Gallery.2">
                    <p:embed/>
                  </p:oleObj>
                </mc:Choice>
                <mc:Fallback>
                  <p:oleObj name="Clip" r:id="rId8" imgW="3657600" imgH="290664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0270" y="1478665"/>
                          <a:ext cx="810247" cy="7849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Microenvironment (Primary Enclosure)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77334" y="1524000"/>
            <a:ext cx="9015306" cy="52120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physical environment immediately surrounding the animal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 </a:t>
            </a:r>
            <a:r>
              <a:rPr lang="en-US" altLang="en-US" sz="2400" dirty="0"/>
              <a:t>cage, pen or stall  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62764" y="2500068"/>
            <a:ext cx="5716478" cy="435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>
                <a:solidFill>
                  <a:schemeClr val="accent2"/>
                </a:solidFill>
              </a:rPr>
              <a:t>SHOUT OUT</a:t>
            </a:r>
            <a:br>
              <a:rPr lang="en-US" altLang="en-US" sz="4000" dirty="0" smtClean="0">
                <a:solidFill>
                  <a:schemeClr val="accent2"/>
                </a:solidFill>
              </a:rPr>
            </a:br>
            <a:r>
              <a:rPr lang="en-US" altLang="en-US" sz="4000" dirty="0" smtClean="0">
                <a:solidFill>
                  <a:schemeClr val="accent2"/>
                </a:solidFill>
              </a:rPr>
              <a:t>Microenvironment</a:t>
            </a:r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-1" y="3110883"/>
            <a:ext cx="4937761" cy="3703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397" y="3110883"/>
            <a:ext cx="6906603" cy="388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Microenvironment (Primary Enclosure)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77334" y="1524000"/>
            <a:ext cx="9015306" cy="5212081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physical environment immediately surrounding the animal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 </a:t>
            </a:r>
            <a:r>
              <a:rPr lang="en-US" altLang="en-US" sz="2400" dirty="0"/>
              <a:t>cage, pen or stall 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This enclosure should: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Allow for normal physiologic and behavioral needs of the </a:t>
            </a:r>
            <a:r>
              <a:rPr lang="en-US" altLang="en-US" sz="2400" dirty="0" smtClean="0"/>
              <a:t>animal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Allow easy access to food and water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Provide adequate ventilation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Allow animal to remain dry and clean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Provide a secure environment free from sharp edges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Be kept in good repair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Include appropriate environmental enrichment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Meet cage </a:t>
            </a:r>
            <a:r>
              <a:rPr lang="en-US" altLang="en-US" sz="2400" dirty="0"/>
              <a:t>d</a:t>
            </a:r>
            <a:r>
              <a:rPr lang="en-US" altLang="en-US" sz="2400" dirty="0" smtClean="0"/>
              <a:t>ensity standards</a:t>
            </a: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89332" y="0"/>
            <a:ext cx="3502668" cy="26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>
          <a:xfrm>
            <a:off x="601364" y="106680"/>
            <a:ext cx="8596668" cy="1143000"/>
          </a:xfrm>
        </p:spPr>
        <p:txBody>
          <a:bodyPr>
            <a:normAutofit/>
          </a:bodyPr>
          <a:lstStyle/>
          <a:p>
            <a:r>
              <a:rPr lang="en-US" altLang="en-US" dirty="0" err="1" smtClean="0">
                <a:solidFill>
                  <a:schemeClr val="accent2"/>
                </a:solidFill>
              </a:rPr>
              <a:t>Macroenvironment</a:t>
            </a:r>
            <a:r>
              <a:rPr lang="en-US" altLang="en-US" dirty="0" smtClean="0">
                <a:solidFill>
                  <a:schemeClr val="accent2"/>
                </a:solidFill>
              </a:rPr>
              <a:t>,</a:t>
            </a:r>
            <a:br>
              <a:rPr lang="en-US" altLang="en-US" dirty="0" smtClean="0">
                <a:solidFill>
                  <a:schemeClr val="accent2"/>
                </a:solidFill>
              </a:rPr>
            </a:br>
            <a:r>
              <a:rPr lang="en-US" altLang="en-US" sz="3200" dirty="0" smtClean="0">
                <a:solidFill>
                  <a:schemeClr val="accent2"/>
                </a:solidFill>
              </a:rPr>
              <a:t>(</a:t>
            </a:r>
            <a:r>
              <a:rPr lang="en-US" altLang="en-US" sz="3200" dirty="0">
                <a:solidFill>
                  <a:schemeClr val="accent2"/>
                </a:solidFill>
              </a:rPr>
              <a:t>Secondary Enclosure)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1365" y="1249680"/>
            <a:ext cx="6134946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Physical environment of the room, barn or outdoor habitat of the research animals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Includes: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Construction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Cleanliness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Temperature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Humidity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Ventilation rate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Lighting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Pest Control</a:t>
            </a: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738" y="0"/>
            <a:ext cx="5639262" cy="3802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739" y="3802728"/>
            <a:ext cx="5563292" cy="313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3889" y="0"/>
            <a:ext cx="9692640" cy="690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609600"/>
            <a:ext cx="9075882" cy="1320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Fish Facility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1500" y="196948"/>
            <a:ext cx="5270500" cy="5270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8020"/>
            <a:ext cx="6758748" cy="49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00189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Objective 3: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68553"/>
            <a:ext cx="8596668" cy="163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Identify deficiencies and categorize them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233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4" y="62549"/>
            <a:ext cx="8596668" cy="77565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Deficiencies - Definition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74" y="644576"/>
            <a:ext cx="9929706" cy="62134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USDA / PHS</a:t>
            </a:r>
            <a:endParaRPr lang="en-US" sz="2600" b="1" dirty="0"/>
          </a:p>
          <a:p>
            <a:r>
              <a:rPr lang="en-US" sz="2400" dirty="0" smtClean="0"/>
              <a:t>A </a:t>
            </a:r>
            <a:r>
              <a:rPr lang="en-US" sz="2400" dirty="0"/>
              <a:t>significant deficiency is defined as one </a:t>
            </a:r>
            <a:r>
              <a:rPr lang="en-US" sz="2400" dirty="0" smtClean="0"/>
              <a:t>that, in the judgment of the IACUC or the Institutional Official, </a:t>
            </a:r>
            <a:r>
              <a:rPr lang="en-US" sz="2400" dirty="0" smtClean="0"/>
              <a:t>is </a:t>
            </a:r>
            <a:r>
              <a:rPr lang="en-US" sz="2400" dirty="0"/>
              <a:t>or may be a threat to the health or safety of animals. </a:t>
            </a:r>
            <a:endParaRPr lang="en-US" sz="2400" dirty="0" smtClean="0"/>
          </a:p>
          <a:p>
            <a:pPr lvl="1"/>
            <a:r>
              <a:rPr lang="en-US" sz="2200" dirty="0" smtClean="0"/>
              <a:t>HVAC</a:t>
            </a:r>
          </a:p>
          <a:p>
            <a:pPr lvl="1"/>
            <a:r>
              <a:rPr lang="en-US" sz="2200" dirty="0" smtClean="0"/>
              <a:t>Electrical </a:t>
            </a:r>
            <a:r>
              <a:rPr lang="en-US" sz="2200" dirty="0"/>
              <a:t>or watering </a:t>
            </a:r>
            <a:r>
              <a:rPr lang="en-US" sz="2200" dirty="0" smtClean="0"/>
              <a:t>systems</a:t>
            </a:r>
          </a:p>
          <a:p>
            <a:pPr lvl="1"/>
            <a:r>
              <a:rPr lang="en-US" sz="2200" dirty="0" smtClean="0"/>
              <a:t>Failure </a:t>
            </a:r>
            <a:r>
              <a:rPr lang="en-US" sz="2200" dirty="0"/>
              <a:t>of such systems sufficient to affect critical housing and operational </a:t>
            </a:r>
            <a:r>
              <a:rPr lang="en-US" sz="2200" dirty="0" smtClean="0"/>
              <a:t>areas</a:t>
            </a:r>
          </a:p>
          <a:p>
            <a:pPr lvl="1"/>
            <a:r>
              <a:rPr lang="en-US" sz="2200" dirty="0" smtClean="0"/>
              <a:t>Situations </a:t>
            </a:r>
            <a:r>
              <a:rPr lang="en-US" sz="2200" dirty="0"/>
              <a:t>such as natural disasters that cause injury, death, or severe distress to </a:t>
            </a:r>
            <a:r>
              <a:rPr lang="en-US" sz="2200" dirty="0" smtClean="0"/>
              <a:t>animals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minor deficiency refers to a problem for which an immediate solution is not necessary to protect life or prevent distress </a:t>
            </a:r>
            <a:endParaRPr lang="en-US" sz="2400" dirty="0" smtClean="0"/>
          </a:p>
          <a:p>
            <a:pPr lvl="1"/>
            <a:r>
              <a:rPr lang="en-US" sz="2200" dirty="0" smtClean="0"/>
              <a:t>Peeling </a:t>
            </a:r>
            <a:r>
              <a:rPr lang="en-US" sz="2200" dirty="0"/>
              <a:t>or chipped </a:t>
            </a:r>
            <a:r>
              <a:rPr lang="en-US" sz="2200" dirty="0" smtClean="0"/>
              <a:t>paint</a:t>
            </a:r>
            <a:endParaRPr lang="en-US" sz="2200" dirty="0"/>
          </a:p>
          <a:p>
            <a:pPr lvl="1"/>
            <a:r>
              <a:rPr lang="en-US" sz="2200" dirty="0" smtClean="0"/>
              <a:t>Pests</a:t>
            </a:r>
          </a:p>
          <a:p>
            <a:pPr lvl="1"/>
            <a:r>
              <a:rPr lang="en-US" sz="2200" dirty="0" smtClean="0"/>
              <a:t>Improper signage</a:t>
            </a:r>
          </a:p>
          <a:p>
            <a:pPr lvl="1"/>
            <a:r>
              <a:rPr lang="en-US" sz="2200" dirty="0" smtClean="0"/>
              <a:t>Food barrel without a top</a:t>
            </a:r>
          </a:p>
          <a:p>
            <a:pPr lvl="1"/>
            <a:r>
              <a:rPr lang="en-US" sz="2200" dirty="0" smtClean="0"/>
              <a:t>Cluttered hallways</a:t>
            </a:r>
          </a:p>
          <a:p>
            <a:pPr lvl="1"/>
            <a:r>
              <a:rPr lang="en-US" sz="2200" dirty="0" smtClean="0"/>
              <a:t>PPE</a:t>
            </a:r>
          </a:p>
          <a:p>
            <a:r>
              <a:rPr lang="en-US" sz="2400" dirty="0"/>
              <a:t>Observation (</a:t>
            </a:r>
            <a:r>
              <a:rPr lang="en-US" sz="2400" dirty="0" smtClean="0"/>
              <a:t>optional) – items to note that were very good or not quite a deficiency, or an out of scope </a:t>
            </a:r>
            <a:r>
              <a:rPr lang="en-US" sz="2400" dirty="0" smtClean="0"/>
              <a:t>item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11811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Goal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76301" y="2679233"/>
            <a:ext cx="8934450" cy="2197567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dirty="0" smtClean="0">
                <a:solidFill>
                  <a:schemeClr val="tx1"/>
                </a:solidFill>
              </a:rPr>
              <a:t>goal of this IACUC </a:t>
            </a:r>
            <a:r>
              <a:rPr lang="en-US" sz="3200" dirty="0">
                <a:solidFill>
                  <a:schemeClr val="tx1"/>
                </a:solidFill>
              </a:rPr>
              <a:t>training module is to provide an understanding </a:t>
            </a:r>
            <a:r>
              <a:rPr lang="en-US" sz="3200" dirty="0" smtClean="0">
                <a:solidFill>
                  <a:schemeClr val="tx1"/>
                </a:solidFill>
              </a:rPr>
              <a:t>of the </a:t>
            </a:r>
            <a:r>
              <a:rPr lang="en-US" sz="3200" dirty="0">
                <a:solidFill>
                  <a:schemeClr val="tx1"/>
                </a:solidFill>
              </a:rPr>
              <a:t>facility inspection process to safeguard animal welfare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79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title"/>
          </p:nvPr>
        </p:nvSpPr>
        <p:spPr>
          <a:xfrm>
            <a:off x="213360" y="243840"/>
            <a:ext cx="11064240" cy="150876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Microenvironment Pop Quiz: What is wrong </a:t>
            </a:r>
          </a:p>
        </p:txBody>
      </p:sp>
      <p:sp>
        <p:nvSpPr>
          <p:cNvPr id="58371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80160"/>
            <a:ext cx="41148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What is </a:t>
            </a:r>
            <a:r>
              <a:rPr lang="en-US" altLang="en-US" sz="2800" dirty="0" smtClean="0"/>
              <a:t>wrong</a:t>
            </a:r>
            <a:r>
              <a:rPr lang="en-US" altLang="en-US" sz="2800" dirty="0" smtClean="0"/>
              <a:t>: This </a:t>
            </a:r>
            <a:r>
              <a:rPr lang="en-US" altLang="en-US" sz="2800" dirty="0"/>
              <a:t>plastic shoe box cage, for housing rodents,  is cracked (arrows</a:t>
            </a:r>
            <a:r>
              <a:rPr lang="en-US" altLang="en-US" sz="2800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Why is it </a:t>
            </a:r>
            <a:r>
              <a:rPr lang="en-US" altLang="en-US" sz="2800" dirty="0" smtClean="0"/>
              <a:t>wrong</a:t>
            </a:r>
            <a:r>
              <a:rPr lang="en-US" altLang="en-US" sz="2800" dirty="0" smtClean="0"/>
              <a:t>: It </a:t>
            </a:r>
            <a:r>
              <a:rPr lang="en-US" altLang="en-US" sz="2800" dirty="0"/>
              <a:t>cannot be adequately sanitized. 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What are you going to do. Cages </a:t>
            </a:r>
            <a:r>
              <a:rPr lang="en-US" altLang="en-US" sz="2800" dirty="0"/>
              <a:t>in poor condition or repair should be disposed of and replaced as soon as possible.</a:t>
            </a:r>
          </a:p>
        </p:txBody>
      </p:sp>
      <p:pic>
        <p:nvPicPr>
          <p:cNvPr id="583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1356360"/>
            <a:ext cx="6096000" cy="47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37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640291"/>
              </p:ext>
            </p:extLst>
          </p:nvPr>
        </p:nvGraphicFramePr>
        <p:xfrm>
          <a:off x="9590643" y="3302000"/>
          <a:ext cx="5540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Clip" r:id="rId5" imgW="3657840" imgH="2605463" progId="MS_ClipArt_Gallery.2">
                  <p:embed/>
                </p:oleObj>
              </mc:Choice>
              <mc:Fallback>
                <p:oleObj name="Clip" r:id="rId5" imgW="3657840" imgH="2605463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0643" y="3302000"/>
                        <a:ext cx="55403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269359"/>
              </p:ext>
            </p:extLst>
          </p:nvPr>
        </p:nvGraphicFramePr>
        <p:xfrm>
          <a:off x="8091963" y="3463290"/>
          <a:ext cx="5540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Clip" r:id="rId7" imgW="3657840" imgH="2605463" progId="MS_ClipArt_Gallery.2">
                  <p:embed/>
                </p:oleObj>
              </mc:Choice>
              <mc:Fallback>
                <p:oleObj name="Clip" r:id="rId7" imgW="3657840" imgH="2605463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963" y="3463290"/>
                        <a:ext cx="55403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37160"/>
            <a:ext cx="103632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2"/>
                </a:solidFill>
              </a:rPr>
              <a:t>Microenvironment Pop Quiz: What is wrong </a:t>
            </a:r>
            <a:endParaRPr lang="en-US" altLang="en-US" sz="4000" dirty="0" smtClean="0">
              <a:solidFill>
                <a:schemeClr val="accent2"/>
              </a:solidFill>
            </a:endParaRPr>
          </a:p>
        </p:txBody>
      </p:sp>
      <p:sp>
        <p:nvSpPr>
          <p:cNvPr id="6861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" y="1181100"/>
            <a:ext cx="6125308" cy="50596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What is </a:t>
            </a:r>
            <a:r>
              <a:rPr lang="en-US" altLang="en-US" sz="3200" dirty="0" smtClean="0"/>
              <a:t>wrong</a:t>
            </a:r>
            <a:r>
              <a:rPr lang="en-US" altLang="en-US" sz="3200" dirty="0"/>
              <a:t>: </a:t>
            </a:r>
            <a:r>
              <a:rPr lang="en-US" altLang="en-US" sz="3200" dirty="0" smtClean="0"/>
              <a:t>Overcrowded cage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Why is it </a:t>
            </a:r>
            <a:r>
              <a:rPr lang="en-US" altLang="en-US" sz="3200" dirty="0"/>
              <a:t>w</a:t>
            </a:r>
            <a:r>
              <a:rPr lang="en-US" altLang="en-US" sz="3200" dirty="0" smtClean="0"/>
              <a:t>rong</a:t>
            </a:r>
            <a:r>
              <a:rPr lang="en-US" altLang="en-US" sz="3200" dirty="0"/>
              <a:t>: </a:t>
            </a:r>
            <a:r>
              <a:rPr lang="en-US" altLang="en-US" sz="3200" dirty="0" smtClean="0"/>
              <a:t>Not enough room for normal animal behavior and physiological functions.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What are you going to </a:t>
            </a:r>
            <a:r>
              <a:rPr lang="en-US" altLang="en-US" sz="3200" dirty="0" smtClean="0"/>
              <a:t>do: Separate animals out for appropriate cage size : animal number ratio.</a:t>
            </a:r>
            <a:endParaRPr lang="en-US" altLang="en-US" sz="3200" dirty="0"/>
          </a:p>
        </p:txBody>
      </p:sp>
      <p:pic>
        <p:nvPicPr>
          <p:cNvPr id="686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38" y="822960"/>
            <a:ext cx="6131562" cy="53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21178" y="614172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(Staged)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73833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Objective 4: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Reporting findings/results and creating corrective action plans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426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Inspection findings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8565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Types of information that it should contain</a:t>
            </a:r>
          </a:p>
          <a:p>
            <a:pPr lvl="1"/>
            <a:r>
              <a:rPr lang="en-US" sz="2600" dirty="0"/>
              <a:t>“What, 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Why, What</a:t>
            </a:r>
            <a:r>
              <a:rPr lang="en-US" sz="2600" dirty="0"/>
              <a:t>” </a:t>
            </a:r>
            <a:r>
              <a:rPr lang="en-US" sz="2600" dirty="0" smtClean="0"/>
              <a:t>Format</a:t>
            </a:r>
          </a:p>
          <a:p>
            <a:pPr lvl="1"/>
            <a:endParaRPr lang="en-US" sz="26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Information needed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Building/Room number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PI, Protocol Number or Facility Supervisor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Thorough description of the issue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Gives enough guidance to the responsible party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73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Create corrective action plans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7530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Types of information that it should contain</a:t>
            </a:r>
          </a:p>
          <a:p>
            <a:pPr lvl="1"/>
            <a:r>
              <a:rPr lang="en-US" sz="2600" dirty="0"/>
              <a:t>“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tx1"/>
                </a:solidFill>
              </a:rPr>
              <a:t>Why, What</a:t>
            </a:r>
            <a:r>
              <a:rPr lang="en-US" sz="2600" dirty="0"/>
              <a:t>” Format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Information Needed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Indicate </a:t>
            </a:r>
            <a:r>
              <a:rPr lang="en-US" sz="2600" u="sng" dirty="0" smtClean="0">
                <a:solidFill>
                  <a:schemeClr val="tx1"/>
                </a:solidFill>
              </a:rPr>
              <a:t>why</a:t>
            </a:r>
            <a:r>
              <a:rPr lang="en-US" sz="2600" dirty="0" smtClean="0">
                <a:solidFill>
                  <a:schemeClr val="tx1"/>
                </a:solidFill>
              </a:rPr>
              <a:t> the deficiency is a deficiency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Indicate </a:t>
            </a:r>
            <a:r>
              <a:rPr lang="en-US" sz="2600" u="sng" dirty="0" smtClean="0">
                <a:solidFill>
                  <a:schemeClr val="tx1"/>
                </a:solidFill>
              </a:rPr>
              <a:t>what</a:t>
            </a:r>
            <a:r>
              <a:rPr lang="en-US" sz="2600" dirty="0" smtClean="0">
                <a:solidFill>
                  <a:schemeClr val="tx1"/>
                </a:solidFill>
              </a:rPr>
              <a:t> should be done to correct the deficiency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Feasible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Makes sense with the finding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Gives enough guidance to the responsible party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Worksheet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7841"/>
            <a:ext cx="8596668" cy="427352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With a partner / In a small group:</a:t>
            </a:r>
          </a:p>
          <a:p>
            <a:pPr lvl="1"/>
            <a:r>
              <a:rPr lang="en-US" sz="2400" dirty="0" smtClean="0"/>
              <a:t>Part 1: Circle the deficiencies with the best descriptions.</a:t>
            </a:r>
            <a:endParaRPr lang="en-US" sz="2400" dirty="0"/>
          </a:p>
          <a:p>
            <a:pPr lvl="1"/>
            <a:r>
              <a:rPr lang="en-US" sz="2400" dirty="0" smtClean="0"/>
              <a:t>Part 2: Match the appropriate corrective action plan with the circled deficiencies. Put the letter of the corrective action plan on the line next to the deficiency.</a:t>
            </a:r>
          </a:p>
          <a:p>
            <a:endParaRPr lang="en-US" dirty="0"/>
          </a:p>
          <a:p>
            <a:r>
              <a:rPr lang="en-US" sz="2800" dirty="0" smtClean="0"/>
              <a:t>Large Group:</a:t>
            </a:r>
          </a:p>
          <a:p>
            <a:pPr lvl="1"/>
            <a:r>
              <a:rPr lang="en-US" sz="2400" dirty="0" smtClean="0"/>
              <a:t>Go through the worksheet once everyone has completed 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3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Facility Inspection Concept Map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69721"/>
            <a:ext cx="9381066" cy="447164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Exercise: Create a facility inspection concept </a:t>
            </a:r>
            <a:r>
              <a:rPr lang="en-US" sz="3200" dirty="0" smtClean="0"/>
              <a:t>map</a:t>
            </a:r>
          </a:p>
          <a:p>
            <a:r>
              <a:rPr lang="en-US" sz="3600" dirty="0" smtClean="0"/>
              <a:t>What does the facility inspection:</a:t>
            </a:r>
          </a:p>
          <a:p>
            <a:pPr lvl="1"/>
            <a:r>
              <a:rPr lang="en-US" sz="3200" dirty="0" smtClean="0"/>
              <a:t>Address</a:t>
            </a:r>
          </a:p>
          <a:p>
            <a:pPr lvl="1"/>
            <a:r>
              <a:rPr lang="en-US" sz="3200" dirty="0" smtClean="0"/>
              <a:t>Evaluate</a:t>
            </a:r>
          </a:p>
          <a:p>
            <a:pPr lvl="1"/>
            <a:r>
              <a:rPr lang="en-US" sz="3200" dirty="0" smtClean="0"/>
              <a:t>Facilitate</a:t>
            </a:r>
          </a:p>
          <a:p>
            <a:pPr lvl="1"/>
            <a:r>
              <a:rPr lang="en-US" sz="3200" dirty="0" smtClean="0"/>
              <a:t>Results Impact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fBAAAvwAAAO8zAAAQBwAAAAAAAA=="/>
              </a:ext>
            </a:extLst>
          </p:cNvSpPr>
          <p:nvPr>
            <p:ph type="ctrTitle"/>
          </p:nvPr>
        </p:nvSpPr>
        <p:spPr>
          <a:xfrm>
            <a:off x="2194243" y="121285"/>
            <a:ext cx="7772400" cy="102679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rPr dirty="0"/>
              <a:t>Facility Inspection Concept Map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OA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hFQAAEAcAAG4iAACfCQAAAAAAAA=="/>
              </a:ext>
            </a:extLst>
          </p:cNvSpPr>
          <p:nvPr/>
        </p:nvSpPr>
        <p:spPr>
          <a:xfrm>
            <a:off x="5039996" y="1148081"/>
            <a:ext cx="208089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Facility Inspection</a:t>
            </a:r>
          </a:p>
        </p:txBody>
      </p:sp>
      <p:sp>
        <p:nvSpPr>
          <p:cNvPr id="4" name="Textbox2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1AsAACcKAABjDgAAAAAAAA=="/>
              </a:ext>
            </a:extLst>
          </p:cNvSpPr>
          <p:nvPr/>
        </p:nvSpPr>
        <p:spPr>
          <a:xfrm>
            <a:off x="1954531" y="1922781"/>
            <a:ext cx="121983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fA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kDwAA1AsAAIMWAABjDgAAAAAAAA=="/>
              </a:ext>
            </a:extLst>
          </p:cNvSpPr>
          <p:nvPr/>
        </p:nvSpPr>
        <p:spPr>
          <a:xfrm>
            <a:off x="4107181" y="1922781"/>
            <a:ext cx="107632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>
                <a:solidFill>
                  <a:srgbClr val="000000"/>
                </a:solidFill>
              </a:rPr>
              <a:t>Evaluate</a:t>
            </a:r>
          </a:p>
        </p:txBody>
      </p:sp>
      <p:sp>
        <p:nvSpPr>
          <p:cNvPr id="6" name="Textbox4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fC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1HgAA1AsAAIUlAABjDgAAAAAAAA=="/>
              </a:ext>
            </a:extLst>
          </p:cNvSpPr>
          <p:nvPr/>
        </p:nvSpPr>
        <p:spPr>
          <a:xfrm>
            <a:off x="6475095" y="1922781"/>
            <a:ext cx="1148080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>
                <a:solidFill>
                  <a:srgbClr val="000000"/>
                </a:solidFill>
              </a:rPr>
              <a:t>Facilitate</a:t>
            </a:r>
          </a:p>
        </p:txBody>
      </p:sp>
      <p:sp>
        <p:nvSpPr>
          <p:cNvPr id="7" name="Textbox5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PYfC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zKwAA1AsAANo1AABjDgAAAAAAAA=="/>
              </a:ext>
            </a:extLst>
          </p:cNvSpPr>
          <p:nvPr/>
        </p:nvSpPr>
        <p:spPr>
          <a:xfrm>
            <a:off x="8587106" y="1922781"/>
            <a:ext cx="174023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 dirty="0">
                <a:solidFill>
                  <a:srgbClr val="000000"/>
                </a:solidFill>
              </a:rPr>
              <a:t>Results </a:t>
            </a:r>
            <a:r>
              <a:rPr lang="en-US" u="sng" dirty="0" smtClean="0">
                <a:solidFill>
                  <a:srgbClr val="000000"/>
                </a:solidFill>
              </a:rPr>
              <a:t>Impac</a:t>
            </a:r>
            <a:r>
              <a:rPr u="sng" dirty="0" smtClean="0">
                <a:solidFill>
                  <a:srgbClr val="000000"/>
                </a:solidFill>
              </a:rPr>
              <a:t>t</a:t>
            </a:r>
            <a:endParaRPr u="sng" dirty="0">
              <a:solidFill>
                <a:srgbClr val="000000"/>
              </a:solidFill>
            </a:endParaRPr>
          </a:p>
        </p:txBody>
      </p:sp>
      <p:sp>
        <p:nvSpPr>
          <p:cNvPr id="12" name="Line1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TAhP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uBgAAlgoAAB0wAACYCgAAAAAAAA=="/>
              </a:ext>
            </a:extLst>
          </p:cNvSpPr>
          <p:nvPr/>
        </p:nvSpPr>
        <p:spPr>
          <a:xfrm>
            <a:off x="2528571" y="1720850"/>
            <a:ext cx="6816725" cy="127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3" name="Line2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dGwAAnwkAAF8bAACYCgAAAAAAAA=="/>
              </a:ext>
            </a:extLst>
          </p:cNvSpPr>
          <p:nvPr/>
        </p:nvSpPr>
        <p:spPr>
          <a:xfrm>
            <a:off x="5972175" y="1564006"/>
            <a:ext cx="1270" cy="1581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4" name="Line3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tBgAAmAoAAC8GAADUCwAAAAAAAA=="/>
              </a:ext>
            </a:extLst>
          </p:cNvSpPr>
          <p:nvPr/>
        </p:nvSpPr>
        <p:spPr>
          <a:xfrm>
            <a:off x="252793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5" name="Line4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tBgAAmAoAAC8GAADUCwAAAAAAAA=="/>
              </a:ext>
            </a:extLst>
          </p:cNvSpPr>
          <p:nvPr/>
        </p:nvSpPr>
        <p:spPr>
          <a:xfrm>
            <a:off x="252793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6" name="Line5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6EgAAmAoAAPwSAADUCwAAAAAAAA=="/>
              </a:ext>
            </a:extLst>
          </p:cNvSpPr>
          <p:nvPr/>
        </p:nvSpPr>
        <p:spPr>
          <a:xfrm>
            <a:off x="4608830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7" name="Line6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LIQAAmAoAAI0hAADUCwAAAAAAAA=="/>
              </a:ext>
            </a:extLst>
          </p:cNvSpPr>
          <p:nvPr/>
        </p:nvSpPr>
        <p:spPr>
          <a:xfrm>
            <a:off x="697674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8" name="Line7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rLwAAmAoAAK0vAADUCwAAAAAAAA=="/>
              </a:ext>
            </a:extLst>
          </p:cNvSpPr>
          <p:nvPr/>
        </p:nvSpPr>
        <p:spPr>
          <a:xfrm>
            <a:off x="927290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</p:spTree>
    <p:extLst>
      <p:ext uri="{BB962C8B-B14F-4D97-AF65-F5344CB8AC3E}">
        <p14:creationId xmlns:p14="http://schemas.microsoft.com/office/powerpoint/2010/main" val="15517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0NGKV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fBAAAvwAAAO8zAAAQBwAAAAAAAA=="/>
              </a:ext>
            </a:extLst>
          </p:cNvSpPr>
          <p:nvPr>
            <p:ph type="ctrTitle"/>
          </p:nvPr>
        </p:nvSpPr>
        <p:spPr>
          <a:xfrm>
            <a:off x="2193925" y="121286"/>
            <a:ext cx="7772400" cy="102679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pPr>
              <a:defRPr sz="3600"/>
            </a:pPr>
            <a:r>
              <a:t>Facility Inspection Concept Map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OA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hFQAAEAcAAG4iAACfCQAAAAAAAA=="/>
              </a:ext>
            </a:extLst>
          </p:cNvSpPr>
          <p:nvPr/>
        </p:nvSpPr>
        <p:spPr>
          <a:xfrm>
            <a:off x="5039996" y="1148081"/>
            <a:ext cx="208089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Facility Inspection</a:t>
            </a:r>
          </a:p>
        </p:txBody>
      </p:sp>
      <p:sp>
        <p:nvSpPr>
          <p:cNvPr id="4" name="Textbox2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AAA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1AsAACcKAABjDgAAAAAAAA=="/>
              </a:ext>
            </a:extLst>
          </p:cNvSpPr>
          <p:nvPr/>
        </p:nvSpPr>
        <p:spPr>
          <a:xfrm>
            <a:off x="1954531" y="1922781"/>
            <a:ext cx="121983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5" name="Textbox3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fA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kDwAA1AsAAIMWAABjDgAAAAAAAA=="/>
              </a:ext>
            </a:extLst>
          </p:cNvSpPr>
          <p:nvPr/>
        </p:nvSpPr>
        <p:spPr>
          <a:xfrm>
            <a:off x="4107181" y="1922781"/>
            <a:ext cx="107632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>
                <a:solidFill>
                  <a:srgbClr val="000000"/>
                </a:solidFill>
              </a:rPr>
              <a:t>Evaluate</a:t>
            </a:r>
          </a:p>
        </p:txBody>
      </p:sp>
      <p:sp>
        <p:nvSpPr>
          <p:cNvPr id="6" name="Textbox4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AfC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1HgAA1AsAAIUlAABjDgAAAAAAAA=="/>
              </a:ext>
            </a:extLst>
          </p:cNvSpPr>
          <p:nvPr/>
        </p:nvSpPr>
        <p:spPr>
          <a:xfrm>
            <a:off x="6475095" y="1922781"/>
            <a:ext cx="1148080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>
                <a:solidFill>
                  <a:srgbClr val="000000"/>
                </a:solidFill>
              </a:rPr>
              <a:t>Facilitate</a:t>
            </a:r>
          </a:p>
        </p:txBody>
      </p:sp>
      <p:sp>
        <p:nvSpPr>
          <p:cNvPr id="7" name="Textbox5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PYfCQAMAAAAEAAAAAAAAAAAAAAAtmALtmALEs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zKwAA1AsAANo1AABjDgAAAAAAAA=="/>
              </a:ext>
            </a:extLst>
          </p:cNvSpPr>
          <p:nvPr/>
        </p:nvSpPr>
        <p:spPr>
          <a:xfrm>
            <a:off x="8587106" y="1922781"/>
            <a:ext cx="1758165" cy="4159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>
              <a:defRPr u="sng"/>
            </a:pPr>
            <a:r>
              <a:rPr u="sng" dirty="0">
                <a:solidFill>
                  <a:srgbClr val="000000"/>
                </a:solidFill>
              </a:rPr>
              <a:t>Results </a:t>
            </a:r>
            <a:r>
              <a:rPr lang="en-US" u="sng" dirty="0" smtClean="0">
                <a:solidFill>
                  <a:srgbClr val="000000"/>
                </a:solidFill>
              </a:rPr>
              <a:t>Impa</a:t>
            </a:r>
            <a:r>
              <a:rPr u="sng" dirty="0" smtClean="0">
                <a:solidFill>
                  <a:srgbClr val="000000"/>
                </a:solidFill>
              </a:rPr>
              <a:t>ct</a:t>
            </a:r>
            <a:endParaRPr u="sng" dirty="0">
              <a:solidFill>
                <a:srgbClr val="000000"/>
              </a:solidFill>
            </a:endParaRPr>
          </a:p>
        </p:txBody>
      </p:sp>
      <p:sp>
        <p:nvSpPr>
          <p:cNvPr id="8" name="Textbox6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FkfA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jAAAAlw8AALANAADTHgAAAAAAAA=="/>
              </a:ext>
            </a:extLst>
          </p:cNvSpPr>
          <p:nvPr/>
        </p:nvSpPr>
        <p:spPr>
          <a:xfrm>
            <a:off x="1544320" y="2338706"/>
            <a:ext cx="2080895" cy="24765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Facility Issues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Programmatic issues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FF0000"/>
                </a:solidFill>
              </a:rPr>
              <a:t>Animal </a:t>
            </a:r>
            <a:r>
              <a:rPr dirty="0">
                <a:solidFill>
                  <a:srgbClr val="FF0000"/>
                </a:solidFill>
              </a:rPr>
              <a:t>welfare </a:t>
            </a:r>
            <a:r>
              <a:rPr dirty="0" smtClean="0">
                <a:solidFill>
                  <a:srgbClr val="FF0000"/>
                </a:solidFill>
              </a:rPr>
              <a:t>concerns</a:t>
            </a:r>
            <a:endParaRPr lang="en-US" dirty="0" smtClean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Reg</a:t>
            </a:r>
            <a:r>
              <a:rPr lang="en-US" dirty="0" smtClean="0">
                <a:solidFill>
                  <a:srgbClr val="000000"/>
                </a:solidFill>
              </a:rPr>
              <a:t>ulatory</a:t>
            </a:r>
            <a:r>
              <a:rPr dirty="0" smtClean="0">
                <a:solidFill>
                  <a:srgbClr val="000000"/>
                </a:solidFill>
              </a:rPr>
              <a:t> Req</a:t>
            </a:r>
            <a:r>
              <a:rPr lang="en-US" dirty="0" smtClean="0">
                <a:solidFill>
                  <a:srgbClr val="000000"/>
                </a:solidFill>
              </a:rPr>
              <a:t>uirements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PAM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Textbox7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AI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DQAASQ8AAH0aAAAZJQAAAAAAAA=="/>
              </a:ext>
            </a:extLst>
          </p:cNvSpPr>
          <p:nvPr/>
        </p:nvSpPr>
        <p:spPr>
          <a:xfrm>
            <a:off x="3666490" y="2337623"/>
            <a:ext cx="2080895" cy="35458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FF0000"/>
                </a:solidFill>
              </a:rPr>
              <a:t>Animal Welfare</a:t>
            </a:r>
            <a:endParaRPr lang="en-US" dirty="0" smtClean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Adherence </a:t>
            </a:r>
            <a:r>
              <a:rPr dirty="0">
                <a:solidFill>
                  <a:srgbClr val="000000"/>
                </a:solidFill>
              </a:rPr>
              <a:t>to SOPs, </a:t>
            </a:r>
            <a:r>
              <a:rPr dirty="0" err="1">
                <a:solidFill>
                  <a:srgbClr val="000000"/>
                </a:solidFill>
              </a:rPr>
              <a:t>Regs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i="1" dirty="0">
                <a:solidFill>
                  <a:srgbClr val="000000"/>
                </a:solidFill>
              </a:rPr>
              <a:t>Guide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smtClean="0">
                <a:solidFill>
                  <a:srgbClr val="000000"/>
                </a:solidFill>
              </a:rPr>
              <a:t>Policies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Staff knowledge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Adequate </a:t>
            </a:r>
            <a:r>
              <a:rPr dirty="0">
                <a:solidFill>
                  <a:srgbClr val="000000"/>
                </a:solidFill>
              </a:rPr>
              <a:t>staffing &amp; </a:t>
            </a:r>
            <a:r>
              <a:rPr dirty="0" smtClean="0">
                <a:solidFill>
                  <a:srgbClr val="000000"/>
                </a:solidFill>
              </a:rPr>
              <a:t>resources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Security</a:t>
            </a:r>
            <a:endParaRPr lang="en-US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Safety</a:t>
            </a:r>
            <a:endParaRPr lang="en-US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Facilities </a:t>
            </a:r>
            <a:r>
              <a:rPr dirty="0">
                <a:solidFill>
                  <a:srgbClr val="000000"/>
                </a:solidFill>
              </a:rPr>
              <a:t>Management</a:t>
            </a:r>
          </a:p>
          <a:p>
            <a:pPr>
              <a:defRPr sz="1800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0" name="Textbox8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PkA+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AHAAAcw8AAA0pAAC5IQAAAAAAAA=="/>
              </a:ext>
            </a:extLst>
          </p:cNvSpPr>
          <p:nvPr/>
        </p:nvSpPr>
        <p:spPr>
          <a:xfrm>
            <a:off x="6116321" y="2337623"/>
            <a:ext cx="2225041" cy="29705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Compliance</a:t>
            </a:r>
            <a:endParaRPr lang="en-US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Communication </a:t>
            </a:r>
            <a:r>
              <a:rPr dirty="0">
                <a:solidFill>
                  <a:srgbClr val="000000"/>
                </a:solidFill>
              </a:rPr>
              <a:t>w/ Vet Services, IACUC, PIs, IO, Appropriate Depts. 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Recommendations </a:t>
            </a:r>
            <a:r>
              <a:rPr dirty="0">
                <a:solidFill>
                  <a:srgbClr val="000000"/>
                </a:solidFill>
              </a:rPr>
              <a:t>for </a:t>
            </a:r>
            <a:r>
              <a:rPr dirty="0" smtClean="0">
                <a:solidFill>
                  <a:srgbClr val="000000"/>
                </a:solidFill>
              </a:rPr>
              <a:t>improvement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FF0000"/>
                </a:solidFill>
              </a:rPr>
              <a:t>Animal </a:t>
            </a:r>
            <a:r>
              <a:rPr dirty="0">
                <a:solidFill>
                  <a:srgbClr val="FF0000"/>
                </a:solidFill>
              </a:rPr>
              <a:t>Welfare</a:t>
            </a:r>
          </a:p>
        </p:txBody>
      </p:sp>
      <p:sp>
        <p:nvSpPr>
          <p:cNvPr id="11" name="Textbox9"/>
          <p:cNvSpPr txBox="1">
            <a:extLst>
              <a:ext uri="smNativeData">
                <pr:smNativeData xmlns:pr="smNativeData" xmlns="" val="SMDATA_12_0NGK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wIAAD/fwAA/38AAAAAAAAJAAAABAAAAI4F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gKgAASQ8AAJM5AADZKwAAAAAAAA=="/>
              </a:ext>
            </a:extLst>
          </p:cNvSpPr>
          <p:nvPr/>
        </p:nvSpPr>
        <p:spPr>
          <a:xfrm>
            <a:off x="8392159" y="2338706"/>
            <a:ext cx="2607535" cy="46431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Institution</a:t>
            </a:r>
            <a:endParaRPr lang="en-US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IO </a:t>
            </a:r>
            <a:r>
              <a:rPr dirty="0">
                <a:solidFill>
                  <a:srgbClr val="000000"/>
                </a:solidFill>
              </a:rPr>
              <a:t>/ Senior </a:t>
            </a:r>
            <a:r>
              <a:rPr dirty="0" smtClean="0">
                <a:solidFill>
                  <a:srgbClr val="000000"/>
                </a:solidFill>
              </a:rPr>
              <a:t>Leadership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IACUC</a:t>
            </a:r>
            <a:endParaRPr lang="en-US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PI </a:t>
            </a:r>
            <a:r>
              <a:rPr dirty="0">
                <a:solidFill>
                  <a:srgbClr val="000000"/>
                </a:solidFill>
              </a:rPr>
              <a:t>&amp; staff / </a:t>
            </a:r>
            <a:r>
              <a:rPr dirty="0" smtClean="0">
                <a:solidFill>
                  <a:srgbClr val="000000"/>
                </a:solidFill>
              </a:rPr>
              <a:t>students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FF0000"/>
                </a:solidFill>
              </a:rPr>
              <a:t>Animal Welfare</a:t>
            </a:r>
            <a:endParaRPr lang="en-US" dirty="0" smtClean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Research</a:t>
            </a:r>
            <a:endParaRPr lang="en-US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Funding</a:t>
            </a:r>
            <a:endParaRPr lang="en-US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Accreditation </a:t>
            </a:r>
            <a:r>
              <a:rPr dirty="0">
                <a:solidFill>
                  <a:srgbClr val="000000"/>
                </a:solidFill>
              </a:rPr>
              <a:t>/ </a:t>
            </a:r>
            <a:r>
              <a:rPr dirty="0" smtClean="0">
                <a:solidFill>
                  <a:srgbClr val="000000"/>
                </a:solidFill>
              </a:rPr>
              <a:t>Registration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Rank </a:t>
            </a:r>
            <a:r>
              <a:rPr dirty="0">
                <a:solidFill>
                  <a:srgbClr val="000000"/>
                </a:solidFill>
              </a:rPr>
              <a:t>/ Mission / </a:t>
            </a:r>
            <a:r>
              <a:rPr dirty="0" smtClean="0">
                <a:solidFill>
                  <a:srgbClr val="000000"/>
                </a:solidFill>
              </a:rPr>
              <a:t>Brand</a:t>
            </a:r>
            <a:endParaRPr lang="en-US" dirty="0" smtClean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solidFill>
                  <a:srgbClr val="000000"/>
                </a:solidFill>
              </a:rPr>
              <a:t>Future </a:t>
            </a:r>
            <a:r>
              <a:rPr dirty="0" smtClean="0">
                <a:solidFill>
                  <a:srgbClr val="000000"/>
                </a:solidFill>
              </a:rPr>
              <a:t>Recruitment</a:t>
            </a:r>
            <a:endParaRPr lang="en-US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  <a:defRPr sz="1800"/>
            </a:pPr>
            <a:r>
              <a:rPr dirty="0" smtClean="0">
                <a:solidFill>
                  <a:srgbClr val="000000"/>
                </a:solidFill>
              </a:rPr>
              <a:t>Animal </a:t>
            </a:r>
            <a:r>
              <a:rPr dirty="0">
                <a:solidFill>
                  <a:srgbClr val="000000"/>
                </a:solidFill>
              </a:rPr>
              <a:t>Program</a:t>
            </a:r>
          </a:p>
          <a:p>
            <a:pPr>
              <a:defRPr sz="1800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Line1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TAhP8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uBgAAlgoAAB0wAACYCgAAAAAAAA=="/>
              </a:ext>
            </a:extLst>
          </p:cNvSpPr>
          <p:nvPr/>
        </p:nvSpPr>
        <p:spPr>
          <a:xfrm>
            <a:off x="2528571" y="1720850"/>
            <a:ext cx="6816725" cy="127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3" name="Line2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dGwAAnwkAAF8bAACYCgAAAAAAAA=="/>
              </a:ext>
            </a:extLst>
          </p:cNvSpPr>
          <p:nvPr/>
        </p:nvSpPr>
        <p:spPr>
          <a:xfrm>
            <a:off x="5972175" y="1564006"/>
            <a:ext cx="1270" cy="1581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4" name="Line3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tBgAAmAoAAC8GAADUCwAAAAAAAA=="/>
              </a:ext>
            </a:extLst>
          </p:cNvSpPr>
          <p:nvPr/>
        </p:nvSpPr>
        <p:spPr>
          <a:xfrm>
            <a:off x="252793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5" name="Line4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tBgAAmAoAAC8GAADUCwAAAAAAAA=="/>
              </a:ext>
            </a:extLst>
          </p:cNvSpPr>
          <p:nvPr/>
        </p:nvSpPr>
        <p:spPr>
          <a:xfrm>
            <a:off x="252793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6" name="Line5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6EgAAmAoAAPwSAADUCwAAAAAAAA=="/>
              </a:ext>
            </a:extLst>
          </p:cNvSpPr>
          <p:nvPr/>
        </p:nvSpPr>
        <p:spPr>
          <a:xfrm>
            <a:off x="4608830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7" name="Line6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LIQAAmAoAAI0hAADUCwAAAAAAAA=="/>
              </a:ext>
            </a:extLst>
          </p:cNvSpPr>
          <p:nvPr/>
        </p:nvSpPr>
        <p:spPr>
          <a:xfrm>
            <a:off x="697674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  <p:sp>
        <p:nvSpPr>
          <p:cNvPr id="18" name="Line7"/>
          <p:cNvSpPr>
            <a:extLst>
              <a:ext uri="smNativeData">
                <pr:smNativeData xmlns:pr="smNativeData" xmlns="" val="SMDATA_12_0NGKVxMAAAAlAAAAC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rLwAAmAoAAK0vAADUCwAAAAAAAA=="/>
              </a:ext>
            </a:extLst>
          </p:cNvSpPr>
          <p:nvPr/>
        </p:nvSpPr>
        <p:spPr>
          <a:xfrm>
            <a:off x="9272905" y="1722120"/>
            <a:ext cx="1270" cy="2006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820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FINAL (Summative) TEST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929640"/>
            <a:ext cx="9396306" cy="5928359"/>
          </a:xfrm>
        </p:spPr>
        <p:txBody>
          <a:bodyPr>
            <a:noAutofit/>
          </a:bodyPr>
          <a:lstStyle/>
          <a:p>
            <a:pPr lvl="1"/>
            <a:r>
              <a:rPr lang="en-US" sz="1800" dirty="0"/>
              <a:t>Activity option #1</a:t>
            </a:r>
          </a:p>
          <a:p>
            <a:r>
              <a:rPr lang="en-US" sz="2000" dirty="0"/>
              <a:t>Facilitator creates a mock facility area that IACUC members can inspect. IACUC members can perform the inspection on their own time and turn in their reports to the facilitator. At a later date, the facilitator can bring the learners back together to discuss the facility room and inspection </a:t>
            </a:r>
            <a:r>
              <a:rPr lang="en-US" sz="2000" dirty="0" smtClean="0"/>
              <a:t>reports.</a:t>
            </a:r>
            <a:endParaRPr lang="en-US" sz="2000" dirty="0"/>
          </a:p>
          <a:p>
            <a:pPr lvl="1"/>
            <a:r>
              <a:rPr lang="en-US" sz="1800" dirty="0"/>
              <a:t>Activity option #2</a:t>
            </a:r>
          </a:p>
          <a:p>
            <a:r>
              <a:rPr lang="en-US" sz="2000" dirty="0"/>
              <a:t>Facilitator creates photos of </a:t>
            </a:r>
            <a:r>
              <a:rPr lang="en-US" sz="2000" dirty="0" smtClean="0"/>
              <a:t>problem </a:t>
            </a:r>
            <a:r>
              <a:rPr lang="en-US" sz="2000" dirty="0"/>
              <a:t>facilities/facility areas. The learners can work individually, in pairs, or small groups. Learners create an inspection report based on the photo(s) they are given. Learners then </a:t>
            </a:r>
            <a:r>
              <a:rPr lang="en-US" sz="2000" dirty="0" smtClean="0"/>
              <a:t>share the report with the </a:t>
            </a:r>
            <a:r>
              <a:rPr lang="en-US" sz="2000" dirty="0"/>
              <a:t>group.</a:t>
            </a:r>
          </a:p>
          <a:p>
            <a:pPr lvl="1"/>
            <a:r>
              <a:rPr lang="en-US" sz="1800" dirty="0"/>
              <a:t>Activity option #3</a:t>
            </a:r>
          </a:p>
          <a:p>
            <a:r>
              <a:rPr lang="en-US" sz="2000" dirty="0"/>
              <a:t>Facilitator can provide information regarding </a:t>
            </a:r>
            <a:r>
              <a:rPr lang="en-US" sz="2000"/>
              <a:t>the </a:t>
            </a:r>
            <a:r>
              <a:rPr lang="en-US" sz="2000" smtClean="0"/>
              <a:t>virtual </a:t>
            </a:r>
            <a:r>
              <a:rPr lang="en-US" sz="2000" dirty="0"/>
              <a:t>tour noted in the Resources section of this manual to the learners. Learners can view the tour and create facility inspections reports based on the tour. At a later date, the facilitator can bring the learners back together to discuss the virtual tour and </a:t>
            </a:r>
            <a:r>
              <a:rPr lang="en-US" sz="2000" dirty="0" smtClean="0"/>
              <a:t>review the inspection reports.</a:t>
            </a:r>
            <a:endParaRPr lang="en-US" sz="20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47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Objectives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14416" cy="388077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200" dirty="0" smtClean="0"/>
              <a:t>Define responsibility </a:t>
            </a:r>
            <a:r>
              <a:rPr lang="en-US" sz="3200" dirty="0"/>
              <a:t>of IACUC </a:t>
            </a:r>
            <a:r>
              <a:rPr lang="en-US" sz="3200" dirty="0" smtClean="0"/>
              <a:t>members</a:t>
            </a:r>
          </a:p>
          <a:p>
            <a:pPr marL="742950" indent="-742950">
              <a:buAutoNum type="arabicPeriod"/>
            </a:pPr>
            <a:r>
              <a:rPr lang="en-US" sz="3200" dirty="0" smtClean="0"/>
              <a:t>Perform </a:t>
            </a:r>
            <a:r>
              <a:rPr lang="en-US" sz="3200" dirty="0"/>
              <a:t>an </a:t>
            </a:r>
            <a:r>
              <a:rPr lang="en-US" sz="3200" dirty="0" smtClean="0"/>
              <a:t>inspection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Identify and classify deficiencies </a:t>
            </a:r>
            <a:endParaRPr lang="en-US" sz="3200" dirty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Create a report documenting the finding/results and a corrective action plan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062617" cy="6966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Facility Inspection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007" t="12509" r="8334" b="1192"/>
          <a:stretch/>
        </p:blipFill>
        <p:spPr>
          <a:xfrm>
            <a:off x="4616823" y="215153"/>
            <a:ext cx="6660778" cy="652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082" y="45031"/>
            <a:ext cx="9230446" cy="674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493" y="45031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For Example: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99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have you learned?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200" dirty="0" smtClean="0"/>
              <a:t>Defined </a:t>
            </a:r>
            <a:r>
              <a:rPr lang="en-US" sz="3200" dirty="0"/>
              <a:t>responsibility of IACUC members</a:t>
            </a:r>
          </a:p>
          <a:p>
            <a:pPr marL="742950" indent="-742950">
              <a:buAutoNum type="arabicPeriod"/>
            </a:pPr>
            <a:r>
              <a:rPr lang="en-US" sz="3200" dirty="0" smtClean="0"/>
              <a:t>Performed </a:t>
            </a:r>
            <a:r>
              <a:rPr lang="en-US" sz="3200" dirty="0"/>
              <a:t>an inspection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Identified </a:t>
            </a:r>
            <a:r>
              <a:rPr lang="en-US" sz="3200" dirty="0"/>
              <a:t>and </a:t>
            </a:r>
            <a:r>
              <a:rPr lang="en-US" sz="3200" dirty="0" smtClean="0"/>
              <a:t>classified </a:t>
            </a:r>
            <a:r>
              <a:rPr lang="en-US" sz="3200" dirty="0"/>
              <a:t>deficiencies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Created </a:t>
            </a:r>
            <a:r>
              <a:rPr lang="en-US" sz="3200" dirty="0"/>
              <a:t>a report documenting the finding/results and a corrective action plan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7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2920" y="2206972"/>
            <a:ext cx="7766936" cy="609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Objective 1: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2920" y="3264090"/>
            <a:ext cx="10271760" cy="1816567"/>
          </a:xfrm>
        </p:spPr>
        <p:txBody>
          <a:bodyPr/>
          <a:lstStyle/>
          <a:p>
            <a:pPr lvl="0" algn="l">
              <a:buClr>
                <a:srgbClr val="5FCBEF"/>
              </a:buClr>
            </a:pP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responsibility of IACUC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65826" cy="132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Regulations: Facility Inspections of the Animal Care and Use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472506" cy="44383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Requirement</a:t>
            </a:r>
            <a:r>
              <a:rPr lang="en-US" sz="2400" dirty="0"/>
              <a:t>:</a:t>
            </a:r>
          </a:p>
          <a:p>
            <a:r>
              <a:rPr lang="en-US" sz="2400" dirty="0"/>
              <a:t>“The committee is responsible for oversight and evaluation of the entire Program and its components…”</a:t>
            </a:r>
          </a:p>
          <a:p>
            <a:pPr marL="457200" lvl="1" indent="0">
              <a:buNone/>
            </a:pPr>
            <a:r>
              <a:rPr lang="en-US" sz="2000" i="1" dirty="0" smtClean="0"/>
              <a:t>      The Guide </a:t>
            </a:r>
            <a:r>
              <a:rPr lang="en-US" sz="2000" dirty="0" smtClean="0"/>
              <a:t>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Semiannual Review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Requirement: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Review, at least once every six months, the research facility’s program for humane care and use of animals, …;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Inspect, at least once every six months, all of the research facility’s animal facilities, including animal study areas, ….”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i="1" dirty="0" smtClean="0"/>
              <a:t>USDA Regulations and PHS Policy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 smtClean="0">
                <a:solidFill>
                  <a:schemeClr val="accent2"/>
                </a:solidFill>
              </a:rPr>
              <a:t>Participants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77334" y="1539240"/>
            <a:ext cx="9289626" cy="4952999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Who should be part of the inspection team?</a:t>
            </a:r>
          </a:p>
          <a:p>
            <a:pPr lvl="1"/>
            <a:r>
              <a:rPr lang="en-US" altLang="en-US" sz="2800" dirty="0" smtClean="0"/>
              <a:t>IACUC members – at least 2 for USDA species</a:t>
            </a:r>
          </a:p>
          <a:p>
            <a:pPr>
              <a:buFontTx/>
              <a:buNone/>
            </a:pPr>
            <a:r>
              <a:rPr lang="en-US" altLang="en-US" sz="2800" dirty="0" smtClean="0"/>
              <a:t>Optional: (but may be very helpful)</a:t>
            </a:r>
          </a:p>
          <a:p>
            <a:pPr lvl="1"/>
            <a:r>
              <a:rPr lang="en-US" altLang="en-US" sz="2800" dirty="0" smtClean="0"/>
              <a:t>Veterinarian</a:t>
            </a:r>
          </a:p>
          <a:p>
            <a:pPr lvl="1"/>
            <a:r>
              <a:rPr lang="en-US" altLang="en-US" sz="2800" dirty="0" smtClean="0"/>
              <a:t>Facility manager, supervisors</a:t>
            </a:r>
          </a:p>
          <a:p>
            <a:pPr lvl="1"/>
            <a:r>
              <a:rPr lang="en-US" altLang="en-US" sz="2800" dirty="0" smtClean="0"/>
              <a:t>IACUC/PAM administrative staff</a:t>
            </a:r>
          </a:p>
          <a:p>
            <a:pPr lvl="1"/>
            <a:r>
              <a:rPr lang="en-US" altLang="en-US" sz="2800" dirty="0" smtClean="0"/>
              <a:t>Others:</a:t>
            </a:r>
          </a:p>
          <a:p>
            <a:pPr lvl="2"/>
            <a:r>
              <a:rPr lang="en-US" altLang="en-US" sz="2400" dirty="0" smtClean="0"/>
              <a:t>Health and Safety officer</a:t>
            </a:r>
          </a:p>
          <a:p>
            <a:pPr lvl="2"/>
            <a:r>
              <a:rPr lang="en-US" altLang="en-US" sz="2400" dirty="0" smtClean="0"/>
              <a:t>Facility maintenance representative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chemeClr val="accent2"/>
                </a:solidFill>
              </a:rPr>
              <a:t>Inspection Team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77334" y="1584960"/>
            <a:ext cx="8969586" cy="527304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Prepare the Investigators</a:t>
            </a:r>
          </a:p>
          <a:p>
            <a:pPr lvl="1"/>
            <a:r>
              <a:rPr lang="en-US" altLang="en-US" sz="2400" dirty="0" smtClean="0"/>
              <a:t>Email notification of inspection date and time (optional)</a:t>
            </a:r>
          </a:p>
          <a:p>
            <a:pPr lvl="1"/>
            <a:r>
              <a:rPr lang="en-US" altLang="en-US" sz="2400" dirty="0" smtClean="0"/>
              <a:t>Information about facility inspection</a:t>
            </a:r>
          </a:p>
          <a:p>
            <a:r>
              <a:rPr lang="en-US" altLang="en-US" sz="2800" dirty="0" smtClean="0"/>
              <a:t>Copy of last inspection report </a:t>
            </a:r>
          </a:p>
          <a:p>
            <a:r>
              <a:rPr lang="en-US" altLang="en-US" sz="2800" dirty="0" smtClean="0"/>
              <a:t>List of active protocols (if inspecting PI Care or  satellite facilities) </a:t>
            </a:r>
          </a:p>
          <a:p>
            <a:r>
              <a:rPr lang="en-US" altLang="en-US" sz="2800" dirty="0" smtClean="0"/>
              <a:t>Inspection route plan or map - facilities, PI labs</a:t>
            </a:r>
          </a:p>
          <a:p>
            <a:r>
              <a:rPr lang="en-US" altLang="en-US" sz="2800" dirty="0" smtClean="0"/>
              <a:t>Checklist – (optional)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010400" y="5181600"/>
            <a:ext cx="4572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705600" y="762001"/>
            <a:ext cx="335915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457200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prstClr val="white"/>
              </a:solidFill>
            </a:endParaRPr>
          </a:p>
        </p:txBody>
      </p:sp>
      <p:sp>
        <p:nvSpPr>
          <p:cNvPr id="3379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</a:rPr>
              <a:t>Team Tools</a:t>
            </a:r>
          </a:p>
        </p:txBody>
      </p:sp>
      <p:sp>
        <p:nvSpPr>
          <p:cNvPr id="33797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5428416"/>
            <a:ext cx="3276600" cy="13914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33798" name="Picture 4"/>
          <p:cNvPicPr>
            <a:picLocks noGrp="1" noChangeArrowheads="1"/>
          </p:cNvPicPr>
          <p:nvPr>
            <p:ph type="ch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048000"/>
            <a:ext cx="4038600" cy="381000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289560" y="1181100"/>
            <a:ext cx="74980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Animal </a:t>
            </a:r>
            <a:r>
              <a:rPr lang="en-US" sz="2400" dirty="0">
                <a:solidFill>
                  <a:prstClr val="black"/>
                </a:solidFill>
              </a:rPr>
              <a:t>Welfare </a:t>
            </a:r>
            <a:r>
              <a:rPr lang="en-US" sz="2400" dirty="0" smtClean="0">
                <a:solidFill>
                  <a:prstClr val="black"/>
                </a:solidFill>
              </a:rPr>
              <a:t>Act and Animal Welfare Regulations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Guide </a:t>
            </a:r>
            <a:r>
              <a:rPr lang="en-US" sz="2400" dirty="0">
                <a:solidFill>
                  <a:prstClr val="black"/>
                </a:solidFill>
              </a:rPr>
              <a:t>for the Care and Use of Laboratory </a:t>
            </a:r>
            <a:r>
              <a:rPr lang="en-US" sz="2400" dirty="0" smtClean="0">
                <a:solidFill>
                  <a:prstClr val="black"/>
                </a:solidFill>
              </a:rPr>
              <a:t>Animals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Guide for the Care and Use of Agricultural Animals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OLAW Guidelines for Oversight of Animal Activities in Satellite Facilities, Study Areas, Laboratories and Special Procedure Areas</a:t>
            </a:r>
          </a:p>
          <a:p>
            <a:pPr defTabSz="457200"/>
            <a:endParaRPr lang="en-US" sz="2400" dirty="0">
              <a:solidFill>
                <a:prstClr val="black"/>
              </a:solidFill>
            </a:endParaRPr>
          </a:p>
          <a:p>
            <a:pPr defTabSz="457200"/>
            <a:r>
              <a:rPr lang="en-US" sz="2400" dirty="0">
                <a:solidFill>
                  <a:prstClr val="black"/>
                </a:solidFill>
              </a:rPr>
              <a:t>Other references:  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Occupational </a:t>
            </a:r>
            <a:r>
              <a:rPr lang="en-US" sz="2400" dirty="0">
                <a:solidFill>
                  <a:prstClr val="black"/>
                </a:solidFill>
              </a:rPr>
              <a:t>Health and Safety in the Care </a:t>
            </a:r>
            <a:r>
              <a:rPr lang="en-US" sz="2400" dirty="0" smtClean="0">
                <a:solidFill>
                  <a:prstClr val="black"/>
                </a:solidFill>
              </a:rPr>
              <a:t>and Use of Research Animals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Biosafety </a:t>
            </a:r>
            <a:r>
              <a:rPr lang="en-US" sz="2400" dirty="0">
                <a:solidFill>
                  <a:prstClr val="black"/>
                </a:solidFill>
              </a:rPr>
              <a:t>in Microbiological and </a:t>
            </a:r>
            <a:r>
              <a:rPr lang="en-US" sz="2400" dirty="0" smtClean="0">
                <a:solidFill>
                  <a:prstClr val="black"/>
                </a:solidFill>
              </a:rPr>
              <a:t>Biomedical Laboratories</a:t>
            </a:r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"/>
            <a:ext cx="2097088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0"/>
            <a:ext cx="1905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Think – Pair - Share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1240" y="2072640"/>
            <a:ext cx="823468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you being asked to do?</a:t>
            </a:r>
          </a:p>
          <a:p>
            <a:r>
              <a:rPr lang="en-US" sz="3600" dirty="0" smtClean="0"/>
              <a:t>Why are you being asked to do this?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0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10.xml><?xml version="1.0" encoding="utf-8"?>
<a:theme xmlns:a="http://schemas.openxmlformats.org/drawingml/2006/main" name="10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11.xml><?xml version="1.0" encoding="utf-8"?>
<a:theme xmlns:a="http://schemas.openxmlformats.org/drawingml/2006/main" name="1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12.xml><?xml version="1.0" encoding="utf-8"?>
<a:theme xmlns:a="http://schemas.openxmlformats.org/drawingml/2006/main" name="1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13.xml><?xml version="1.0" encoding="utf-8"?>
<a:theme xmlns:a="http://schemas.openxmlformats.org/drawingml/2006/main" name="1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14.xml><?xml version="1.0" encoding="utf-8"?>
<a:theme xmlns:a="http://schemas.openxmlformats.org/drawingml/2006/main" name="1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15.xml><?xml version="1.0" encoding="utf-8"?>
<a:theme xmlns:a="http://schemas.openxmlformats.org/drawingml/2006/main" name="1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16.xml><?xml version="1.0" encoding="utf-8"?>
<a:theme xmlns:a="http://schemas.openxmlformats.org/drawingml/2006/main" name="16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17.xml><?xml version="1.0" encoding="utf-8"?>
<a:theme xmlns:a="http://schemas.openxmlformats.org/drawingml/2006/main" name="17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18.xml><?xml version="1.0" encoding="utf-8"?>
<a:theme xmlns:a="http://schemas.openxmlformats.org/drawingml/2006/main" name="18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19.xml><?xml version="1.0" encoding="utf-8"?>
<a:theme xmlns:a="http://schemas.openxmlformats.org/drawingml/2006/main" name="19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0.xml><?xml version="1.0" encoding="utf-8"?>
<a:theme xmlns:a="http://schemas.openxmlformats.org/drawingml/2006/main" name="20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1.xml><?xml version="1.0" encoding="utf-8"?>
<a:theme xmlns:a="http://schemas.openxmlformats.org/drawingml/2006/main" name="2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2.xml><?xml version="1.0" encoding="utf-8"?>
<a:theme xmlns:a="http://schemas.openxmlformats.org/drawingml/2006/main" name="2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3.xml><?xml version="1.0" encoding="utf-8"?>
<a:theme xmlns:a="http://schemas.openxmlformats.org/drawingml/2006/main" name="2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4.xml><?xml version="1.0" encoding="utf-8"?>
<a:theme xmlns:a="http://schemas.openxmlformats.org/drawingml/2006/main" name="2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5.xml><?xml version="1.0" encoding="utf-8"?>
<a:theme xmlns:a="http://schemas.openxmlformats.org/drawingml/2006/main" name="2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6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Arial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8.xml><?xml version="1.0" encoding="utf-8"?>
<a:theme xmlns:a="http://schemas.openxmlformats.org/drawingml/2006/main" name="27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6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7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8.xml><?xml version="1.0" encoding="utf-8"?>
<a:theme xmlns:a="http://schemas.openxmlformats.org/drawingml/2006/main" name="8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9.xml><?xml version="1.0" encoding="utf-8"?>
<a:theme xmlns:a="http://schemas.openxmlformats.org/drawingml/2006/main" name="9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1666</Words>
  <Application>Microsoft Office PowerPoint</Application>
  <PresentationFormat>Custom</PresentationFormat>
  <Paragraphs>253</Paragraphs>
  <Slides>32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61" baseType="lpstr">
      <vt:lpstr>Facet</vt:lpstr>
      <vt:lpstr>1_Facet</vt:lpstr>
      <vt:lpstr>2_Facet</vt:lpstr>
      <vt:lpstr>3_Facet</vt:lpstr>
      <vt:lpstr>4_Facet</vt:lpstr>
      <vt:lpstr>6_Facet</vt:lpstr>
      <vt:lpstr>7_Facet</vt:lpstr>
      <vt:lpstr>8_Facet</vt:lpstr>
      <vt:lpstr>9_Facet</vt:lpstr>
      <vt:lpstr>10_Facet</vt:lpstr>
      <vt:lpstr>11_Facet</vt:lpstr>
      <vt:lpstr>12_Facet</vt:lpstr>
      <vt:lpstr>13_Facet</vt:lpstr>
      <vt:lpstr>14_Facet</vt:lpstr>
      <vt:lpstr>15_Facet</vt:lpstr>
      <vt:lpstr>16_Facet</vt:lpstr>
      <vt:lpstr>17_Facet</vt:lpstr>
      <vt:lpstr>18_Facet</vt:lpstr>
      <vt:lpstr>19_Facet</vt:lpstr>
      <vt:lpstr>20_Facet</vt:lpstr>
      <vt:lpstr>21_Facet</vt:lpstr>
      <vt:lpstr>22_Facet</vt:lpstr>
      <vt:lpstr>23_Facet</vt:lpstr>
      <vt:lpstr>24_Facet</vt:lpstr>
      <vt:lpstr>25_Facet</vt:lpstr>
      <vt:lpstr>Presentation</vt:lpstr>
      <vt:lpstr>26_Facet</vt:lpstr>
      <vt:lpstr>27_Facet</vt:lpstr>
      <vt:lpstr>Clip</vt:lpstr>
      <vt:lpstr>Facility Inspection Module IACUC Training </vt:lpstr>
      <vt:lpstr>Goal</vt:lpstr>
      <vt:lpstr>Objectives</vt:lpstr>
      <vt:lpstr>Objective 1:</vt:lpstr>
      <vt:lpstr>Regulations: Facility Inspections of the Animal Care and Use Program</vt:lpstr>
      <vt:lpstr>Participants</vt:lpstr>
      <vt:lpstr>Inspection Team </vt:lpstr>
      <vt:lpstr>Team Tools</vt:lpstr>
      <vt:lpstr>Think – Pair - Share</vt:lpstr>
      <vt:lpstr>Objective 2:</vt:lpstr>
      <vt:lpstr>PowerPoint Presentation</vt:lpstr>
      <vt:lpstr>Microenvironment (Primary Enclosure)</vt:lpstr>
      <vt:lpstr>SHOUT OUT Microenvironment</vt:lpstr>
      <vt:lpstr>Microenvironment (Primary Enclosure)</vt:lpstr>
      <vt:lpstr>Macroenvironment, (Secondary Enclosure)</vt:lpstr>
      <vt:lpstr>PowerPoint Presentation</vt:lpstr>
      <vt:lpstr>Fish Facility</vt:lpstr>
      <vt:lpstr>Objective 3:</vt:lpstr>
      <vt:lpstr>Deficiencies - Definition</vt:lpstr>
      <vt:lpstr>Microenvironment Pop Quiz: What is wrong </vt:lpstr>
      <vt:lpstr>Microenvironment Pop Quiz: What is wrong </vt:lpstr>
      <vt:lpstr>Objective 4:</vt:lpstr>
      <vt:lpstr>Inspection findings</vt:lpstr>
      <vt:lpstr>Create corrective action plans</vt:lpstr>
      <vt:lpstr>Worksheet</vt:lpstr>
      <vt:lpstr>Facility Inspection Concept Map</vt:lpstr>
      <vt:lpstr>Facility Inspection Concept Map</vt:lpstr>
      <vt:lpstr>Facility Inspection Concept Map</vt:lpstr>
      <vt:lpstr>FINAL (Summative) TEST</vt:lpstr>
      <vt:lpstr>Facility Inspection Report</vt:lpstr>
      <vt:lpstr>PowerPoint Presentation</vt:lpstr>
      <vt:lpstr>What have you learned?</vt:lpstr>
    </vt:vector>
  </TitlesOfParts>
  <Company>University of Pennsylvania, AIT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Inspection Module</dc:title>
  <dc:creator>Gregory Reinhard</dc:creator>
  <cp:lastModifiedBy>Maeve Luthin</cp:lastModifiedBy>
  <cp:revision>32</cp:revision>
  <dcterms:created xsi:type="dcterms:W3CDTF">2016-07-17T01:13:41Z</dcterms:created>
  <dcterms:modified xsi:type="dcterms:W3CDTF">2017-03-01T16:30:22Z</dcterms:modified>
</cp:coreProperties>
</file>